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handoutMasterIdLst>
    <p:handoutMasterId r:id="rId25"/>
  </p:handoutMasterIdLst>
  <p:sldIdLst>
    <p:sldId id="256" r:id="rId5"/>
    <p:sldId id="394" r:id="rId6"/>
    <p:sldId id="373" r:id="rId7"/>
    <p:sldId id="379" r:id="rId8"/>
    <p:sldId id="386" r:id="rId9"/>
    <p:sldId id="389" r:id="rId10"/>
    <p:sldId id="390" r:id="rId11"/>
    <p:sldId id="380" r:id="rId12"/>
    <p:sldId id="370" r:id="rId13"/>
    <p:sldId id="381" r:id="rId14"/>
    <p:sldId id="382" r:id="rId15"/>
    <p:sldId id="383" r:id="rId16"/>
    <p:sldId id="384" r:id="rId17"/>
    <p:sldId id="387" r:id="rId18"/>
    <p:sldId id="388" r:id="rId19"/>
    <p:sldId id="391" r:id="rId20"/>
    <p:sldId id="392" r:id="rId21"/>
    <p:sldId id="393" r:id="rId22"/>
    <p:sldId id="385" r:id="rId23"/>
  </p:sldIdLst>
  <p:sldSz cx="9144000" cy="6858000" type="screen4x3"/>
  <p:notesSz cx="6888163" cy="100187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A9D0"/>
    <a:srgbClr val="33CCFF"/>
    <a:srgbClr val="00B3F2"/>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AD0D3A-028B-6E9B-EB41-8B58336B0F0A}" v="16" dt="2025-05-08T12:29:01.00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640"/>
    <p:restoredTop sz="94694"/>
  </p:normalViewPr>
  <p:slideViewPr>
    <p:cSldViewPr snapToGrid="0">
      <p:cViewPr varScale="1">
        <p:scale>
          <a:sx n="104" d="100"/>
          <a:sy n="104" d="100"/>
        </p:scale>
        <p:origin x="216" y="5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84870" cy="502675"/>
          </a:xfrm>
          <a:prstGeom prst="rect">
            <a:avLst/>
          </a:prstGeom>
        </p:spPr>
        <p:txBody>
          <a:bodyPr vert="horz" lIns="96610" tIns="48306" rIns="96610" bIns="48306" rtlCol="0"/>
          <a:lstStyle>
            <a:lvl1pPr algn="l">
              <a:defRPr sz="1300"/>
            </a:lvl1pPr>
          </a:lstStyle>
          <a:p>
            <a:endParaRPr lang="de-DE"/>
          </a:p>
        </p:txBody>
      </p:sp>
      <p:sp>
        <p:nvSpPr>
          <p:cNvPr id="3" name="Datumsplatzhalter 2"/>
          <p:cNvSpPr>
            <a:spLocks noGrp="1"/>
          </p:cNvSpPr>
          <p:nvPr>
            <p:ph type="dt" sz="quarter" idx="1"/>
          </p:nvPr>
        </p:nvSpPr>
        <p:spPr>
          <a:xfrm>
            <a:off x="3901698" y="1"/>
            <a:ext cx="2984870" cy="502675"/>
          </a:xfrm>
          <a:prstGeom prst="rect">
            <a:avLst/>
          </a:prstGeom>
        </p:spPr>
        <p:txBody>
          <a:bodyPr vert="horz" lIns="96610" tIns="48306" rIns="96610" bIns="48306" rtlCol="0"/>
          <a:lstStyle>
            <a:lvl1pPr algn="r">
              <a:defRPr sz="1300"/>
            </a:lvl1pPr>
          </a:lstStyle>
          <a:p>
            <a:fld id="{B88B4817-1974-40FE-9401-9C39807373B7}" type="datetimeFigureOut">
              <a:rPr lang="de-DE" smtClean="0"/>
              <a:pPr/>
              <a:t>12.05.2025</a:t>
            </a:fld>
            <a:endParaRPr lang="de-DE"/>
          </a:p>
        </p:txBody>
      </p:sp>
      <p:sp>
        <p:nvSpPr>
          <p:cNvPr id="4" name="Fußzeilenplatzhalter 3"/>
          <p:cNvSpPr>
            <a:spLocks noGrp="1"/>
          </p:cNvSpPr>
          <p:nvPr>
            <p:ph type="ftr" sz="quarter" idx="2"/>
          </p:nvPr>
        </p:nvSpPr>
        <p:spPr>
          <a:xfrm>
            <a:off x="1" y="9516041"/>
            <a:ext cx="2984870" cy="502674"/>
          </a:xfrm>
          <a:prstGeom prst="rect">
            <a:avLst/>
          </a:prstGeom>
        </p:spPr>
        <p:txBody>
          <a:bodyPr vert="horz" lIns="96610" tIns="48306" rIns="96610" bIns="48306" rtlCol="0" anchor="b"/>
          <a:lstStyle>
            <a:lvl1pPr algn="l">
              <a:defRPr sz="1300"/>
            </a:lvl1pPr>
          </a:lstStyle>
          <a:p>
            <a:endParaRPr lang="de-DE"/>
          </a:p>
        </p:txBody>
      </p:sp>
      <p:sp>
        <p:nvSpPr>
          <p:cNvPr id="5" name="Foliennummernplatzhalter 4"/>
          <p:cNvSpPr>
            <a:spLocks noGrp="1"/>
          </p:cNvSpPr>
          <p:nvPr>
            <p:ph type="sldNum" sz="quarter" idx="3"/>
          </p:nvPr>
        </p:nvSpPr>
        <p:spPr>
          <a:xfrm>
            <a:off x="3901698" y="9516041"/>
            <a:ext cx="2984870" cy="502674"/>
          </a:xfrm>
          <a:prstGeom prst="rect">
            <a:avLst/>
          </a:prstGeom>
        </p:spPr>
        <p:txBody>
          <a:bodyPr vert="horz" lIns="96610" tIns="48306" rIns="96610" bIns="48306" rtlCol="0" anchor="b"/>
          <a:lstStyle>
            <a:lvl1pPr algn="r">
              <a:defRPr sz="1300"/>
            </a:lvl1pPr>
          </a:lstStyle>
          <a:p>
            <a:fld id="{79FDC996-A7E2-4F8F-8112-F877A4622859}" type="slidenum">
              <a:rPr lang="de-DE" smtClean="0"/>
              <a:pPr/>
              <a:t>‹Nr.›</a:t>
            </a:fld>
            <a:endParaRPr lang="de-DE"/>
          </a:p>
        </p:txBody>
      </p:sp>
    </p:spTree>
    <p:extLst>
      <p:ext uri="{BB962C8B-B14F-4D97-AF65-F5344CB8AC3E}">
        <p14:creationId xmlns:p14="http://schemas.microsoft.com/office/powerpoint/2010/main" val="200230495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3T18:41:16.816"/>
    </inkml:context>
    <inkml:brush xml:id="br0">
      <inkml:brushProperty name="width" value="0.35" units="cm"/>
      <inkml:brushProperty name="height" value="0.35" units="cm"/>
      <inkml:brushProperty name="color" value="#FFFFFF"/>
    </inkml:brush>
  </inkml:definitions>
  <inkml:trace contextRef="#ctx0" brushRef="#br0">159 49 24575,'24'3'0,"-7"5"0,-14 20 0,-3 8 0,0 6 0,-8-3 0,2-10 0,-8-1 0,5-5 0,1-3 0,52-79 0,-8 21 0,1-8 0,0-1 0,3 2 0,-12 12 0,-14 14 0,-2 2 0,-8 19 0,-12 20 0,-2-3 0,-31 41 0,10-28 0,-7 13 0,10-13 0,16-19 0,-4 7 0,8-11 0,-3-2 0,-6-4 0,4-3 0,-14 0 0,4-8 0,-23 0 0,23-2 0,-12 4 0,28 6 0,-1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85295" cy="502685"/>
          </a:xfrm>
          <a:prstGeom prst="rect">
            <a:avLst/>
          </a:prstGeom>
        </p:spPr>
        <p:txBody>
          <a:bodyPr vert="horz" lIns="91679" tIns="45840" rIns="91679" bIns="45840" rtlCol="0"/>
          <a:lstStyle>
            <a:lvl1pPr algn="l">
              <a:defRPr sz="1200"/>
            </a:lvl1pPr>
          </a:lstStyle>
          <a:p>
            <a:endParaRPr lang="de-DE"/>
          </a:p>
        </p:txBody>
      </p:sp>
      <p:sp>
        <p:nvSpPr>
          <p:cNvPr id="3" name="Datumsplatzhalter 2"/>
          <p:cNvSpPr>
            <a:spLocks noGrp="1"/>
          </p:cNvSpPr>
          <p:nvPr>
            <p:ph type="dt" idx="1"/>
          </p:nvPr>
        </p:nvSpPr>
        <p:spPr>
          <a:xfrm>
            <a:off x="3901276" y="1"/>
            <a:ext cx="2985295" cy="502685"/>
          </a:xfrm>
          <a:prstGeom prst="rect">
            <a:avLst/>
          </a:prstGeom>
        </p:spPr>
        <p:txBody>
          <a:bodyPr vert="horz" lIns="91679" tIns="45840" rIns="91679" bIns="45840" rtlCol="0"/>
          <a:lstStyle>
            <a:lvl1pPr algn="r">
              <a:defRPr sz="1200"/>
            </a:lvl1pPr>
          </a:lstStyle>
          <a:p>
            <a:fld id="{B7B96463-EC67-40E7-959F-D56BCA6AF26F}" type="datetimeFigureOut">
              <a:rPr lang="de-DE" smtClean="0"/>
              <a:pPr/>
              <a:t>12.05.2025</a:t>
            </a:fld>
            <a:endParaRPr lang="de-DE"/>
          </a:p>
        </p:txBody>
      </p:sp>
      <p:sp>
        <p:nvSpPr>
          <p:cNvPr id="4" name="Folienbildplatzhalter 3"/>
          <p:cNvSpPr>
            <a:spLocks noGrp="1" noRot="1" noChangeAspect="1"/>
          </p:cNvSpPr>
          <p:nvPr>
            <p:ph type="sldImg" idx="2"/>
          </p:nvPr>
        </p:nvSpPr>
        <p:spPr>
          <a:xfrm>
            <a:off x="1189038" y="1252538"/>
            <a:ext cx="4510087" cy="3381375"/>
          </a:xfrm>
          <a:prstGeom prst="rect">
            <a:avLst/>
          </a:prstGeom>
          <a:noFill/>
          <a:ln w="12700">
            <a:solidFill>
              <a:prstClr val="black"/>
            </a:solidFill>
          </a:ln>
        </p:spPr>
        <p:txBody>
          <a:bodyPr vert="horz" lIns="91679" tIns="45840" rIns="91679" bIns="45840" rtlCol="0" anchor="ctr"/>
          <a:lstStyle/>
          <a:p>
            <a:endParaRPr lang="de-DE"/>
          </a:p>
        </p:txBody>
      </p:sp>
      <p:sp>
        <p:nvSpPr>
          <p:cNvPr id="5" name="Notizenplatzhalter 4"/>
          <p:cNvSpPr>
            <a:spLocks noGrp="1"/>
          </p:cNvSpPr>
          <p:nvPr>
            <p:ph type="body" sz="quarter" idx="3"/>
          </p:nvPr>
        </p:nvSpPr>
        <p:spPr>
          <a:xfrm>
            <a:off x="688180" y="4821646"/>
            <a:ext cx="5511805" cy="3945127"/>
          </a:xfrm>
          <a:prstGeom prst="rect">
            <a:avLst/>
          </a:prstGeom>
        </p:spPr>
        <p:txBody>
          <a:bodyPr vert="horz" lIns="91679" tIns="45840" rIns="91679" bIns="4584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516028"/>
            <a:ext cx="2985295" cy="502685"/>
          </a:xfrm>
          <a:prstGeom prst="rect">
            <a:avLst/>
          </a:prstGeom>
        </p:spPr>
        <p:txBody>
          <a:bodyPr vert="horz" lIns="91679" tIns="45840" rIns="91679" bIns="45840" rtlCol="0" anchor="b"/>
          <a:lstStyle>
            <a:lvl1pPr algn="l">
              <a:defRPr sz="1200"/>
            </a:lvl1pPr>
          </a:lstStyle>
          <a:p>
            <a:endParaRPr lang="de-DE"/>
          </a:p>
        </p:txBody>
      </p:sp>
      <p:sp>
        <p:nvSpPr>
          <p:cNvPr id="7" name="Foliennummernplatzhalter 6"/>
          <p:cNvSpPr>
            <a:spLocks noGrp="1"/>
          </p:cNvSpPr>
          <p:nvPr>
            <p:ph type="sldNum" sz="quarter" idx="5"/>
          </p:nvPr>
        </p:nvSpPr>
        <p:spPr>
          <a:xfrm>
            <a:off x="3901276" y="9516028"/>
            <a:ext cx="2985295" cy="502685"/>
          </a:xfrm>
          <a:prstGeom prst="rect">
            <a:avLst/>
          </a:prstGeom>
        </p:spPr>
        <p:txBody>
          <a:bodyPr vert="horz" lIns="91679" tIns="45840" rIns="91679" bIns="45840" rtlCol="0" anchor="b"/>
          <a:lstStyle>
            <a:lvl1pPr algn="r">
              <a:defRPr sz="1200"/>
            </a:lvl1pPr>
          </a:lstStyle>
          <a:p>
            <a:fld id="{966C1A64-FC27-4033-AA18-25BD40E019CB}" type="slidenum">
              <a:rPr lang="de-DE" smtClean="0"/>
              <a:pPr/>
              <a:t>‹Nr.›</a:t>
            </a:fld>
            <a:endParaRPr lang="de-DE"/>
          </a:p>
        </p:txBody>
      </p:sp>
    </p:spTree>
    <p:extLst>
      <p:ext uri="{BB962C8B-B14F-4D97-AF65-F5344CB8AC3E}">
        <p14:creationId xmlns:p14="http://schemas.microsoft.com/office/powerpoint/2010/main" val="2218887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66C1A64-FC27-4033-AA18-25BD40E019CB}" type="slidenum">
              <a:rPr lang="de-DE" smtClean="0"/>
              <a:pPr/>
              <a:t>1</a:t>
            </a:fld>
            <a:endParaRPr lang="de-DE"/>
          </a:p>
        </p:txBody>
      </p:sp>
    </p:spTree>
    <p:extLst>
      <p:ext uri="{BB962C8B-B14F-4D97-AF65-F5344CB8AC3E}">
        <p14:creationId xmlns:p14="http://schemas.microsoft.com/office/powerpoint/2010/main" val="34508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16789">
              <a:defRPr/>
            </a:pPr>
            <a:fld id="{966C1A64-FC27-4033-AA18-25BD40E019CB}" type="slidenum">
              <a:rPr lang="de-DE">
                <a:solidFill>
                  <a:prstClr val="black"/>
                </a:solidFill>
                <a:latin typeface="Calibri" panose="020F0502020204030204"/>
              </a:rPr>
              <a:pPr defTabSz="916789">
                <a:defRPr/>
              </a:pPr>
              <a:t>11</a:t>
            </a:fld>
            <a:endParaRPr lang="de-DE">
              <a:solidFill>
                <a:prstClr val="black"/>
              </a:solidFill>
              <a:latin typeface="Calibri" panose="020F0502020204030204"/>
            </a:endParaRPr>
          </a:p>
        </p:txBody>
      </p:sp>
    </p:spTree>
    <p:extLst>
      <p:ext uri="{BB962C8B-B14F-4D97-AF65-F5344CB8AC3E}">
        <p14:creationId xmlns:p14="http://schemas.microsoft.com/office/powerpoint/2010/main" val="3350643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defTabSz="916789">
              <a:defRPr/>
            </a:pPr>
            <a:fld id="{966C1A64-FC27-4033-AA18-25BD40E019CB}" type="slidenum">
              <a:rPr lang="de-DE">
                <a:solidFill>
                  <a:prstClr val="black"/>
                </a:solidFill>
                <a:latin typeface="Calibri" panose="020F0502020204030204"/>
              </a:rPr>
              <a:pPr defTabSz="916789">
                <a:defRPr/>
              </a:pPr>
              <a:t>12</a:t>
            </a:fld>
            <a:endParaRPr lang="de-DE">
              <a:solidFill>
                <a:prstClr val="black"/>
              </a:solidFill>
              <a:latin typeface="Calibri" panose="020F0502020204030204"/>
            </a:endParaRPr>
          </a:p>
        </p:txBody>
      </p:sp>
    </p:spTree>
    <p:extLst>
      <p:ext uri="{BB962C8B-B14F-4D97-AF65-F5344CB8AC3E}">
        <p14:creationId xmlns:p14="http://schemas.microsoft.com/office/powerpoint/2010/main" val="2323919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16789">
              <a:defRPr/>
            </a:pPr>
            <a:fld id="{966C1A64-FC27-4033-AA18-25BD40E019CB}" type="slidenum">
              <a:rPr lang="de-DE">
                <a:solidFill>
                  <a:prstClr val="black"/>
                </a:solidFill>
                <a:latin typeface="Calibri" panose="020F0502020204030204"/>
              </a:rPr>
              <a:pPr defTabSz="916789">
                <a:defRPr/>
              </a:pPr>
              <a:t>13</a:t>
            </a:fld>
            <a:endParaRPr lang="de-DE">
              <a:solidFill>
                <a:prstClr val="black"/>
              </a:solidFill>
              <a:latin typeface="Calibri" panose="020F0502020204030204"/>
            </a:endParaRPr>
          </a:p>
        </p:txBody>
      </p:sp>
    </p:spTree>
    <p:extLst>
      <p:ext uri="{BB962C8B-B14F-4D97-AF65-F5344CB8AC3E}">
        <p14:creationId xmlns:p14="http://schemas.microsoft.com/office/powerpoint/2010/main" val="3608151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16789">
              <a:defRPr/>
            </a:pPr>
            <a:fld id="{966C1A64-FC27-4033-AA18-25BD40E019CB}" type="slidenum">
              <a:rPr lang="de-DE">
                <a:solidFill>
                  <a:prstClr val="black"/>
                </a:solidFill>
                <a:latin typeface="Calibri" panose="020F0502020204030204"/>
              </a:rPr>
              <a:pPr defTabSz="916789">
                <a:defRPr/>
              </a:pPr>
              <a:t>14</a:t>
            </a:fld>
            <a:endParaRPr lang="de-DE">
              <a:solidFill>
                <a:prstClr val="black"/>
              </a:solidFill>
              <a:latin typeface="Calibri" panose="020F0502020204030204"/>
            </a:endParaRPr>
          </a:p>
        </p:txBody>
      </p:sp>
    </p:spTree>
    <p:extLst>
      <p:ext uri="{BB962C8B-B14F-4D97-AF65-F5344CB8AC3E}">
        <p14:creationId xmlns:p14="http://schemas.microsoft.com/office/powerpoint/2010/main" val="1034837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16789">
              <a:defRPr/>
            </a:pPr>
            <a:fld id="{966C1A64-FC27-4033-AA18-25BD40E019CB}" type="slidenum">
              <a:rPr lang="de-DE">
                <a:solidFill>
                  <a:prstClr val="black"/>
                </a:solidFill>
                <a:latin typeface="Calibri" panose="020F0502020204030204"/>
              </a:rPr>
              <a:pPr defTabSz="916789">
                <a:defRPr/>
              </a:pPr>
              <a:t>15</a:t>
            </a:fld>
            <a:endParaRPr lang="de-DE">
              <a:solidFill>
                <a:prstClr val="black"/>
              </a:solidFill>
              <a:latin typeface="Calibri" panose="020F0502020204030204"/>
            </a:endParaRPr>
          </a:p>
        </p:txBody>
      </p:sp>
    </p:spTree>
    <p:extLst>
      <p:ext uri="{BB962C8B-B14F-4D97-AF65-F5344CB8AC3E}">
        <p14:creationId xmlns:p14="http://schemas.microsoft.com/office/powerpoint/2010/main" val="188267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42D6-DFAC-6A64-EC69-1E33DE65454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A8F1A03-9F47-D02A-47D8-F03EC90FD24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B69F1FC-C395-E0A8-FD73-ECD2EB688CCF}"/>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38992F7-1D13-088E-1B5A-BFE1CDDD9C32}"/>
              </a:ext>
            </a:extLst>
          </p:cNvPr>
          <p:cNvSpPr>
            <a:spLocks noGrp="1"/>
          </p:cNvSpPr>
          <p:nvPr>
            <p:ph type="sldNum" sz="quarter" idx="10"/>
          </p:nvPr>
        </p:nvSpPr>
        <p:spPr/>
        <p:txBody>
          <a:bodyPr/>
          <a:lstStyle/>
          <a:p>
            <a:pPr defTabSz="916789">
              <a:defRPr/>
            </a:pPr>
            <a:fld id="{966C1A64-FC27-4033-AA18-25BD40E019CB}" type="slidenum">
              <a:rPr lang="de-DE">
                <a:solidFill>
                  <a:prstClr val="black"/>
                </a:solidFill>
                <a:latin typeface="Calibri" panose="020F0502020204030204"/>
              </a:rPr>
              <a:pPr defTabSz="916789">
                <a:defRPr/>
              </a:pPr>
              <a:t>16</a:t>
            </a:fld>
            <a:endParaRPr lang="de-DE">
              <a:solidFill>
                <a:prstClr val="black"/>
              </a:solidFill>
              <a:latin typeface="Calibri" panose="020F0502020204030204"/>
            </a:endParaRPr>
          </a:p>
        </p:txBody>
      </p:sp>
    </p:spTree>
    <p:extLst>
      <p:ext uri="{BB962C8B-B14F-4D97-AF65-F5344CB8AC3E}">
        <p14:creationId xmlns:p14="http://schemas.microsoft.com/office/powerpoint/2010/main" val="1844093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3CC9E-9040-CC67-1F7F-25304D07F8A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5A7F31D-DC35-C4DD-2CBB-42D283FCFC4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A6151EB-0814-FE87-0D93-FB57ECA92E05}"/>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6714A0EA-5DD9-13F6-3693-7736216A8E37}"/>
              </a:ext>
            </a:extLst>
          </p:cNvPr>
          <p:cNvSpPr>
            <a:spLocks noGrp="1"/>
          </p:cNvSpPr>
          <p:nvPr>
            <p:ph type="sldNum" sz="quarter" idx="10"/>
          </p:nvPr>
        </p:nvSpPr>
        <p:spPr/>
        <p:txBody>
          <a:bodyPr/>
          <a:lstStyle/>
          <a:p>
            <a:pPr defTabSz="916789">
              <a:defRPr/>
            </a:pPr>
            <a:fld id="{966C1A64-FC27-4033-AA18-25BD40E019CB}" type="slidenum">
              <a:rPr lang="de-DE">
                <a:solidFill>
                  <a:prstClr val="black"/>
                </a:solidFill>
                <a:latin typeface="Calibri" panose="020F0502020204030204"/>
              </a:rPr>
              <a:pPr defTabSz="916789">
                <a:defRPr/>
              </a:pPr>
              <a:t>17</a:t>
            </a:fld>
            <a:endParaRPr lang="de-DE">
              <a:solidFill>
                <a:prstClr val="black"/>
              </a:solidFill>
              <a:latin typeface="Calibri" panose="020F0502020204030204"/>
            </a:endParaRPr>
          </a:p>
        </p:txBody>
      </p:sp>
    </p:spTree>
    <p:extLst>
      <p:ext uri="{BB962C8B-B14F-4D97-AF65-F5344CB8AC3E}">
        <p14:creationId xmlns:p14="http://schemas.microsoft.com/office/powerpoint/2010/main" val="4213062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43D0F-6D15-5DF9-5004-5CABF07AFB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7F02177-0530-4473-925D-55D014CED60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7AEBCC8-79F2-F43B-F43D-89F92BA9C502}"/>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F87B7736-FDFD-B3A6-7A5A-35CE90F3E516}"/>
              </a:ext>
            </a:extLst>
          </p:cNvPr>
          <p:cNvSpPr>
            <a:spLocks noGrp="1"/>
          </p:cNvSpPr>
          <p:nvPr>
            <p:ph type="sldNum" sz="quarter" idx="10"/>
          </p:nvPr>
        </p:nvSpPr>
        <p:spPr/>
        <p:txBody>
          <a:bodyPr/>
          <a:lstStyle/>
          <a:p>
            <a:pPr defTabSz="916789">
              <a:defRPr/>
            </a:pPr>
            <a:fld id="{966C1A64-FC27-4033-AA18-25BD40E019CB}" type="slidenum">
              <a:rPr lang="de-DE">
                <a:solidFill>
                  <a:prstClr val="black"/>
                </a:solidFill>
                <a:latin typeface="Calibri" panose="020F0502020204030204"/>
              </a:rPr>
              <a:pPr defTabSz="916789">
                <a:defRPr/>
              </a:pPr>
              <a:t>18</a:t>
            </a:fld>
            <a:endParaRPr lang="de-DE">
              <a:solidFill>
                <a:prstClr val="black"/>
              </a:solidFill>
              <a:latin typeface="Calibri" panose="020F0502020204030204"/>
            </a:endParaRPr>
          </a:p>
        </p:txBody>
      </p:sp>
    </p:spTree>
    <p:extLst>
      <p:ext uri="{BB962C8B-B14F-4D97-AF65-F5344CB8AC3E}">
        <p14:creationId xmlns:p14="http://schemas.microsoft.com/office/powerpoint/2010/main" val="1171937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16789">
              <a:defRPr/>
            </a:pPr>
            <a:fld id="{966C1A64-FC27-4033-AA18-25BD40E019CB}" type="slidenum">
              <a:rPr lang="de-DE">
                <a:solidFill>
                  <a:prstClr val="black"/>
                </a:solidFill>
                <a:latin typeface="Calibri" panose="020F0502020204030204"/>
              </a:rPr>
              <a:pPr defTabSz="916789">
                <a:defRPr/>
              </a:pPr>
              <a:t>19</a:t>
            </a:fld>
            <a:endParaRPr lang="de-DE">
              <a:solidFill>
                <a:prstClr val="black"/>
              </a:solidFill>
              <a:latin typeface="Calibri" panose="020F0502020204030204"/>
            </a:endParaRPr>
          </a:p>
        </p:txBody>
      </p:sp>
    </p:spTree>
    <p:extLst>
      <p:ext uri="{BB962C8B-B14F-4D97-AF65-F5344CB8AC3E}">
        <p14:creationId xmlns:p14="http://schemas.microsoft.com/office/powerpoint/2010/main" val="2578226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defTabSz="916789">
              <a:defRPr/>
            </a:pPr>
            <a:fld id="{966C1A64-FC27-4033-AA18-25BD40E019CB}" type="slidenum">
              <a:rPr lang="de-DE">
                <a:solidFill>
                  <a:prstClr val="black"/>
                </a:solidFill>
                <a:latin typeface="Calibri" panose="020F0502020204030204"/>
              </a:rPr>
              <a:pPr defTabSz="916789">
                <a:defRPr/>
              </a:pPr>
              <a:t>3</a:t>
            </a:fld>
            <a:endParaRPr lang="de-DE">
              <a:solidFill>
                <a:prstClr val="black"/>
              </a:solidFill>
              <a:latin typeface="Calibri" panose="020F0502020204030204"/>
            </a:endParaRPr>
          </a:p>
        </p:txBody>
      </p:sp>
    </p:spTree>
    <p:extLst>
      <p:ext uri="{BB962C8B-B14F-4D97-AF65-F5344CB8AC3E}">
        <p14:creationId xmlns:p14="http://schemas.microsoft.com/office/powerpoint/2010/main" val="3808386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16789">
              <a:defRPr/>
            </a:pPr>
            <a:fld id="{966C1A64-FC27-4033-AA18-25BD40E019CB}" type="slidenum">
              <a:rPr lang="de-DE">
                <a:solidFill>
                  <a:prstClr val="black"/>
                </a:solidFill>
                <a:latin typeface="Calibri" panose="020F0502020204030204"/>
              </a:rPr>
              <a:pPr defTabSz="916789">
                <a:defRPr/>
              </a:pPr>
              <a:t>4</a:t>
            </a:fld>
            <a:endParaRPr lang="de-DE">
              <a:solidFill>
                <a:prstClr val="black"/>
              </a:solidFill>
              <a:latin typeface="Calibri" panose="020F0502020204030204"/>
            </a:endParaRPr>
          </a:p>
        </p:txBody>
      </p:sp>
    </p:spTree>
    <p:extLst>
      <p:ext uri="{BB962C8B-B14F-4D97-AF65-F5344CB8AC3E}">
        <p14:creationId xmlns:p14="http://schemas.microsoft.com/office/powerpoint/2010/main" val="1384999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16789">
              <a:defRPr/>
            </a:pPr>
            <a:fld id="{966C1A64-FC27-4033-AA18-25BD40E019CB}" type="slidenum">
              <a:rPr lang="de-DE">
                <a:solidFill>
                  <a:prstClr val="black"/>
                </a:solidFill>
                <a:latin typeface="Calibri" panose="020F0502020204030204"/>
              </a:rPr>
              <a:pPr defTabSz="916789">
                <a:defRPr/>
              </a:pPr>
              <a:t>5</a:t>
            </a:fld>
            <a:endParaRPr lang="de-DE">
              <a:solidFill>
                <a:prstClr val="black"/>
              </a:solidFill>
              <a:latin typeface="Calibri" panose="020F0502020204030204"/>
            </a:endParaRPr>
          </a:p>
        </p:txBody>
      </p:sp>
    </p:spTree>
    <p:extLst>
      <p:ext uri="{BB962C8B-B14F-4D97-AF65-F5344CB8AC3E}">
        <p14:creationId xmlns:p14="http://schemas.microsoft.com/office/powerpoint/2010/main" val="3686722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14E11-F7D4-7E44-5275-ED801F10417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03A5F62-223E-F16C-E8CA-4A87222D4B8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47FFB5E-6B60-42FD-86C5-3126A282A69D}"/>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F5CD382F-FF50-A6C6-7BA6-B1C9DAA2AA00}"/>
              </a:ext>
            </a:extLst>
          </p:cNvPr>
          <p:cNvSpPr>
            <a:spLocks noGrp="1"/>
          </p:cNvSpPr>
          <p:nvPr>
            <p:ph type="sldNum" sz="quarter" idx="10"/>
          </p:nvPr>
        </p:nvSpPr>
        <p:spPr/>
        <p:txBody>
          <a:bodyPr/>
          <a:lstStyle/>
          <a:p>
            <a:pPr defTabSz="916789">
              <a:defRPr/>
            </a:pPr>
            <a:fld id="{966C1A64-FC27-4033-AA18-25BD40E019CB}" type="slidenum">
              <a:rPr lang="de-DE">
                <a:solidFill>
                  <a:prstClr val="black"/>
                </a:solidFill>
                <a:latin typeface="Calibri" panose="020F0502020204030204"/>
              </a:rPr>
              <a:pPr defTabSz="916789">
                <a:defRPr/>
              </a:pPr>
              <a:t>6</a:t>
            </a:fld>
            <a:endParaRPr lang="de-DE">
              <a:solidFill>
                <a:prstClr val="black"/>
              </a:solidFill>
              <a:latin typeface="Calibri" panose="020F0502020204030204"/>
            </a:endParaRPr>
          </a:p>
        </p:txBody>
      </p:sp>
    </p:spTree>
    <p:extLst>
      <p:ext uri="{BB962C8B-B14F-4D97-AF65-F5344CB8AC3E}">
        <p14:creationId xmlns:p14="http://schemas.microsoft.com/office/powerpoint/2010/main" val="3043986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06993">
              <a:defRPr/>
            </a:pPr>
            <a:fld id="{966C1A64-FC27-4033-AA18-25BD40E019CB}" type="slidenum">
              <a:rPr lang="de-DE">
                <a:solidFill>
                  <a:prstClr val="black"/>
                </a:solidFill>
                <a:latin typeface="Calibri" panose="020F0502020204030204"/>
              </a:rPr>
              <a:pPr defTabSz="906993">
                <a:defRPr/>
              </a:pPr>
              <a:t>7</a:t>
            </a:fld>
            <a:endParaRPr lang="de-DE">
              <a:solidFill>
                <a:prstClr val="black"/>
              </a:solidFill>
              <a:latin typeface="Calibri" panose="020F0502020204030204"/>
            </a:endParaRPr>
          </a:p>
        </p:txBody>
      </p:sp>
    </p:spTree>
    <p:extLst>
      <p:ext uri="{BB962C8B-B14F-4D97-AF65-F5344CB8AC3E}">
        <p14:creationId xmlns:p14="http://schemas.microsoft.com/office/powerpoint/2010/main" val="320042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16789">
              <a:defRPr/>
            </a:pPr>
            <a:fld id="{966C1A64-FC27-4033-AA18-25BD40E019CB}" type="slidenum">
              <a:rPr lang="de-DE">
                <a:solidFill>
                  <a:prstClr val="black"/>
                </a:solidFill>
                <a:latin typeface="Calibri" panose="020F0502020204030204"/>
              </a:rPr>
              <a:pPr defTabSz="916789">
                <a:defRPr/>
              </a:pPr>
              <a:t>8</a:t>
            </a:fld>
            <a:endParaRPr lang="de-DE">
              <a:solidFill>
                <a:prstClr val="black"/>
              </a:solidFill>
              <a:latin typeface="Calibri" panose="020F0502020204030204"/>
            </a:endParaRPr>
          </a:p>
        </p:txBody>
      </p:sp>
    </p:spTree>
    <p:extLst>
      <p:ext uri="{BB962C8B-B14F-4D97-AF65-F5344CB8AC3E}">
        <p14:creationId xmlns:p14="http://schemas.microsoft.com/office/powerpoint/2010/main" val="3200427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16789">
              <a:defRPr/>
            </a:pPr>
            <a:fld id="{966C1A64-FC27-4033-AA18-25BD40E019CB}" type="slidenum">
              <a:rPr lang="de-DE">
                <a:solidFill>
                  <a:prstClr val="black"/>
                </a:solidFill>
                <a:latin typeface="Calibri" panose="020F0502020204030204"/>
              </a:rPr>
              <a:pPr defTabSz="916789">
                <a:defRPr/>
              </a:pPr>
              <a:t>9</a:t>
            </a:fld>
            <a:endParaRPr lang="de-DE">
              <a:solidFill>
                <a:prstClr val="black"/>
              </a:solidFill>
              <a:latin typeface="Calibri" panose="020F0502020204030204"/>
            </a:endParaRPr>
          </a:p>
        </p:txBody>
      </p:sp>
    </p:spTree>
    <p:extLst>
      <p:ext uri="{BB962C8B-B14F-4D97-AF65-F5344CB8AC3E}">
        <p14:creationId xmlns:p14="http://schemas.microsoft.com/office/powerpoint/2010/main" val="1507402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16789">
              <a:defRPr/>
            </a:pPr>
            <a:fld id="{966C1A64-FC27-4033-AA18-25BD40E019CB}" type="slidenum">
              <a:rPr lang="de-DE">
                <a:solidFill>
                  <a:prstClr val="black"/>
                </a:solidFill>
                <a:latin typeface="Calibri" panose="020F0502020204030204"/>
              </a:rPr>
              <a:pPr defTabSz="916789">
                <a:defRPr/>
              </a:pPr>
              <a:t>10</a:t>
            </a:fld>
            <a:endParaRPr lang="de-DE">
              <a:solidFill>
                <a:prstClr val="black"/>
              </a:solidFill>
              <a:latin typeface="Calibri" panose="020F0502020204030204"/>
            </a:endParaRPr>
          </a:p>
        </p:txBody>
      </p:sp>
    </p:spTree>
    <p:extLst>
      <p:ext uri="{BB962C8B-B14F-4D97-AF65-F5344CB8AC3E}">
        <p14:creationId xmlns:p14="http://schemas.microsoft.com/office/powerpoint/2010/main" val="3896986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4" name="Date Placeholder 3"/>
          <p:cNvSpPr>
            <a:spLocks noGrp="1"/>
          </p:cNvSpPr>
          <p:nvPr>
            <p:ph type="dt" sz="half" idx="10"/>
          </p:nvPr>
        </p:nvSpPr>
        <p:spPr/>
        <p:txBody>
          <a:bodyPr/>
          <a:lstStyle/>
          <a:p>
            <a:fld id="{2FE14E98-B6E9-4474-BC15-368DD7DD22E1}" type="datetimeFigureOut">
              <a:rPr lang="de-DE" smtClean="0"/>
              <a:pPr/>
              <a:t>12.05.2025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80FB6E1-D90F-4835-80D6-AD0E43E22A27}" type="slidenum">
              <a:rPr lang="de-DE" smtClean="0"/>
              <a:pPr/>
              <a:t>‹Nr.›</a:t>
            </a:fld>
            <a:endParaRPr lang="de-DE"/>
          </a:p>
        </p:txBody>
      </p:sp>
    </p:spTree>
    <p:extLst>
      <p:ext uri="{BB962C8B-B14F-4D97-AF65-F5344CB8AC3E}">
        <p14:creationId xmlns:p14="http://schemas.microsoft.com/office/powerpoint/2010/main" val="2027593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2FE14E98-B6E9-4474-BC15-368DD7DD22E1}" type="datetimeFigureOut">
              <a:rPr lang="de-DE" smtClean="0"/>
              <a:pPr/>
              <a:t>12.05.2025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80FB6E1-D90F-4835-80D6-AD0E43E22A27}" type="slidenum">
              <a:rPr lang="de-DE" smtClean="0"/>
              <a:pPr/>
              <a:t>‹Nr.›</a:t>
            </a:fld>
            <a:endParaRPr lang="de-DE"/>
          </a:p>
        </p:txBody>
      </p:sp>
    </p:spTree>
    <p:extLst>
      <p:ext uri="{BB962C8B-B14F-4D97-AF65-F5344CB8AC3E}">
        <p14:creationId xmlns:p14="http://schemas.microsoft.com/office/powerpoint/2010/main" val="1307347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2FE14E98-B6E9-4474-BC15-368DD7DD22E1}" type="datetimeFigureOut">
              <a:rPr lang="de-DE" smtClean="0"/>
              <a:pPr/>
              <a:t>12.05.2025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80FB6E1-D90F-4835-80D6-AD0E43E22A27}" type="slidenum">
              <a:rPr lang="de-DE" smtClean="0"/>
              <a:pPr/>
              <a:t>‹Nr.›</a:t>
            </a:fld>
            <a:endParaRPr lang="de-DE"/>
          </a:p>
        </p:txBody>
      </p:sp>
    </p:spTree>
    <p:extLst>
      <p:ext uri="{BB962C8B-B14F-4D97-AF65-F5344CB8AC3E}">
        <p14:creationId xmlns:p14="http://schemas.microsoft.com/office/powerpoint/2010/main" val="3064174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2FE14E98-B6E9-4474-BC15-368DD7DD22E1}" type="datetimeFigureOut">
              <a:rPr lang="de-DE" smtClean="0"/>
              <a:pPr/>
              <a:t>12.05.2025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80FB6E1-D90F-4835-80D6-AD0E43E22A27}" type="slidenum">
              <a:rPr lang="de-DE" smtClean="0"/>
              <a:pPr/>
              <a:t>‹Nr.›</a:t>
            </a:fld>
            <a:endParaRPr lang="de-DE"/>
          </a:p>
        </p:txBody>
      </p:sp>
    </p:spTree>
    <p:extLst>
      <p:ext uri="{BB962C8B-B14F-4D97-AF65-F5344CB8AC3E}">
        <p14:creationId xmlns:p14="http://schemas.microsoft.com/office/powerpoint/2010/main" val="3067875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2FE14E98-B6E9-4474-BC15-368DD7DD22E1}" type="datetimeFigureOut">
              <a:rPr lang="de-DE" smtClean="0"/>
              <a:pPr/>
              <a:t>12.05.2025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80FB6E1-D90F-4835-80D6-AD0E43E22A27}" type="slidenum">
              <a:rPr lang="de-DE" smtClean="0"/>
              <a:pPr/>
              <a:t>‹Nr.›</a:t>
            </a:fld>
            <a:endParaRPr lang="de-DE"/>
          </a:p>
        </p:txBody>
      </p:sp>
    </p:spTree>
    <p:extLst>
      <p:ext uri="{BB962C8B-B14F-4D97-AF65-F5344CB8AC3E}">
        <p14:creationId xmlns:p14="http://schemas.microsoft.com/office/powerpoint/2010/main" val="4089522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p:cNvSpPr>
            <a:spLocks noGrp="1"/>
          </p:cNvSpPr>
          <p:nvPr>
            <p:ph type="dt" sz="half" idx="10"/>
          </p:nvPr>
        </p:nvSpPr>
        <p:spPr/>
        <p:txBody>
          <a:bodyPr/>
          <a:lstStyle/>
          <a:p>
            <a:fld id="{2FE14E98-B6E9-4474-BC15-368DD7DD22E1}" type="datetimeFigureOut">
              <a:rPr lang="de-DE" smtClean="0"/>
              <a:pPr/>
              <a:t>12.05.2025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80FB6E1-D90F-4835-80D6-AD0E43E22A27}" type="slidenum">
              <a:rPr lang="de-DE" smtClean="0"/>
              <a:pPr/>
              <a:t>‹Nr.›</a:t>
            </a:fld>
            <a:endParaRPr lang="de-DE"/>
          </a:p>
        </p:txBody>
      </p:sp>
    </p:spTree>
    <p:extLst>
      <p:ext uri="{BB962C8B-B14F-4D97-AF65-F5344CB8AC3E}">
        <p14:creationId xmlns:p14="http://schemas.microsoft.com/office/powerpoint/2010/main" val="4021189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p:cNvSpPr>
            <a:spLocks noGrp="1"/>
          </p:cNvSpPr>
          <p:nvPr>
            <p:ph type="dt" sz="half" idx="10"/>
          </p:nvPr>
        </p:nvSpPr>
        <p:spPr/>
        <p:txBody>
          <a:bodyPr/>
          <a:lstStyle/>
          <a:p>
            <a:fld id="{2FE14E98-B6E9-4474-BC15-368DD7DD22E1}" type="datetimeFigureOut">
              <a:rPr lang="de-DE" smtClean="0"/>
              <a:pPr/>
              <a:t>12.05.2025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980FB6E1-D90F-4835-80D6-AD0E43E22A27}" type="slidenum">
              <a:rPr lang="de-DE" smtClean="0"/>
              <a:pPr/>
              <a:t>‹Nr.›</a:t>
            </a:fld>
            <a:endParaRPr lang="de-DE"/>
          </a:p>
        </p:txBody>
      </p:sp>
    </p:spTree>
    <p:extLst>
      <p:ext uri="{BB962C8B-B14F-4D97-AF65-F5344CB8AC3E}">
        <p14:creationId xmlns:p14="http://schemas.microsoft.com/office/powerpoint/2010/main" val="3337418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Date Placeholder 2"/>
          <p:cNvSpPr>
            <a:spLocks noGrp="1"/>
          </p:cNvSpPr>
          <p:nvPr>
            <p:ph type="dt" sz="half" idx="10"/>
          </p:nvPr>
        </p:nvSpPr>
        <p:spPr/>
        <p:txBody>
          <a:bodyPr/>
          <a:lstStyle/>
          <a:p>
            <a:fld id="{2FE14E98-B6E9-4474-BC15-368DD7DD22E1}" type="datetimeFigureOut">
              <a:rPr lang="de-DE" smtClean="0"/>
              <a:pPr/>
              <a:t>12.05.2025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980FB6E1-D90F-4835-80D6-AD0E43E22A27}" type="slidenum">
              <a:rPr lang="de-DE" smtClean="0"/>
              <a:pPr/>
              <a:t>‹Nr.›</a:t>
            </a:fld>
            <a:endParaRPr lang="de-DE"/>
          </a:p>
        </p:txBody>
      </p:sp>
    </p:spTree>
    <p:extLst>
      <p:ext uri="{BB962C8B-B14F-4D97-AF65-F5344CB8AC3E}">
        <p14:creationId xmlns:p14="http://schemas.microsoft.com/office/powerpoint/2010/main" val="3260687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14E98-B6E9-4474-BC15-368DD7DD22E1}" type="datetimeFigureOut">
              <a:rPr lang="de-DE" smtClean="0"/>
              <a:pPr/>
              <a:t>12.05.2025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980FB6E1-D90F-4835-80D6-AD0E43E22A27}" type="slidenum">
              <a:rPr lang="de-DE" smtClean="0"/>
              <a:pPr/>
              <a:t>‹Nr.›</a:t>
            </a:fld>
            <a:endParaRPr lang="de-DE"/>
          </a:p>
        </p:txBody>
      </p:sp>
    </p:spTree>
    <p:extLst>
      <p:ext uri="{BB962C8B-B14F-4D97-AF65-F5344CB8AC3E}">
        <p14:creationId xmlns:p14="http://schemas.microsoft.com/office/powerpoint/2010/main" val="615088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2FE14E98-B6E9-4474-BC15-368DD7DD22E1}" type="datetimeFigureOut">
              <a:rPr lang="de-DE" smtClean="0"/>
              <a:pPr/>
              <a:t>12.05.2025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80FB6E1-D90F-4835-80D6-AD0E43E22A27}" type="slidenum">
              <a:rPr lang="de-DE" smtClean="0"/>
              <a:pPr/>
              <a:t>‹Nr.›</a:t>
            </a:fld>
            <a:endParaRPr lang="de-DE"/>
          </a:p>
        </p:txBody>
      </p:sp>
    </p:spTree>
    <p:extLst>
      <p:ext uri="{BB962C8B-B14F-4D97-AF65-F5344CB8AC3E}">
        <p14:creationId xmlns:p14="http://schemas.microsoft.com/office/powerpoint/2010/main" val="2088957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2FE14E98-B6E9-4474-BC15-368DD7DD22E1}" type="datetimeFigureOut">
              <a:rPr lang="de-DE" smtClean="0"/>
              <a:pPr/>
              <a:t>12.05.2025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980FB6E1-D90F-4835-80D6-AD0E43E22A27}" type="slidenum">
              <a:rPr lang="de-DE" smtClean="0"/>
              <a:pPr/>
              <a:t>‹Nr.›</a:t>
            </a:fld>
            <a:endParaRPr lang="de-DE"/>
          </a:p>
        </p:txBody>
      </p:sp>
    </p:spTree>
    <p:extLst>
      <p:ext uri="{BB962C8B-B14F-4D97-AF65-F5344CB8AC3E}">
        <p14:creationId xmlns:p14="http://schemas.microsoft.com/office/powerpoint/2010/main" val="361486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E14E98-B6E9-4474-BC15-368DD7DD22E1}" type="datetimeFigureOut">
              <a:rPr lang="de-DE" smtClean="0"/>
              <a:pPr/>
              <a:t>12.05.2025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FB6E1-D90F-4835-80D6-AD0E43E22A27}" type="slidenum">
              <a:rPr lang="de-DE" smtClean="0"/>
              <a:pPr/>
              <a:t>‹Nr.›</a:t>
            </a:fld>
            <a:endParaRPr lang="de-DE"/>
          </a:p>
        </p:txBody>
      </p:sp>
    </p:spTree>
    <p:extLst>
      <p:ext uri="{BB962C8B-B14F-4D97-AF65-F5344CB8AC3E}">
        <p14:creationId xmlns:p14="http://schemas.microsoft.com/office/powerpoint/2010/main" val="2405526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cid:ii_159185c4552680d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1.jpeg"/><Relationship Id="rId7" Type="http://schemas.openxmlformats.org/officeDocument/2006/relationships/image" Target="../media/image11.png"/><Relationship Id="rId12"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34.jpeg"/><Relationship Id="rId5" Type="http://schemas.openxmlformats.org/officeDocument/2006/relationships/image" Target="../media/image9.jpeg"/><Relationship Id="rId10" Type="http://schemas.openxmlformats.org/officeDocument/2006/relationships/image" Target="../media/image33.jpeg"/><Relationship Id="rId4" Type="http://schemas.openxmlformats.org/officeDocument/2006/relationships/image" Target="../media/image8.png"/><Relationship Id="rId9"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39.jpeg"/><Relationship Id="rId5" Type="http://schemas.openxmlformats.org/officeDocument/2006/relationships/image" Target="../media/image9.jpeg"/><Relationship Id="rId10" Type="http://schemas.openxmlformats.org/officeDocument/2006/relationships/image" Target="../media/image38.jpeg"/><Relationship Id="rId4" Type="http://schemas.openxmlformats.org/officeDocument/2006/relationships/image" Target="../media/image8.png"/><Relationship Id="rId9" Type="http://schemas.openxmlformats.org/officeDocument/2006/relationships/image" Target="../media/image37.jpeg"/></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customXml" Target="../ink/ink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7.jpeg"/><Relationship Id="rId4" Type="http://schemas.openxmlformats.org/officeDocument/2006/relationships/image" Target="../media/image8.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20.jpeg"/><Relationship Id="rId4" Type="http://schemas.openxmlformats.org/officeDocument/2006/relationships/image" Target="../media/image8.pn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24.jpeg"/><Relationship Id="rId5" Type="http://schemas.openxmlformats.org/officeDocument/2006/relationships/image" Target="../media/image9.jpeg"/><Relationship Id="rId10" Type="http://schemas.openxmlformats.org/officeDocument/2006/relationships/image" Target="../media/image23.jpeg"/><Relationship Id="rId4" Type="http://schemas.openxmlformats.org/officeDocument/2006/relationships/image" Target="../media/image8.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6862700"/>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9059" y="6182923"/>
            <a:ext cx="1479946" cy="504788"/>
          </a:xfrm>
          <a:prstGeom prst="rect">
            <a:avLst/>
          </a:prstGeom>
        </p:spPr>
      </p:pic>
      <p:pic>
        <p:nvPicPr>
          <p:cNvPr id="1028" name="Picture 4" descr="GBS-Logo_bearbeite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51" t="3157" r="1144"/>
          <a:stretch/>
        </p:blipFill>
        <p:spPr bwMode="auto">
          <a:xfrm>
            <a:off x="7654861" y="416552"/>
            <a:ext cx="1090974" cy="1083572"/>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feld 7"/>
          <p:cNvSpPr txBox="1"/>
          <p:nvPr/>
        </p:nvSpPr>
        <p:spPr>
          <a:xfrm>
            <a:off x="6726831" y="6200537"/>
            <a:ext cx="2639148" cy="553999"/>
          </a:xfrm>
          <a:prstGeom prst="rect">
            <a:avLst/>
          </a:prstGeom>
          <a:noFill/>
        </p:spPr>
        <p:txBody>
          <a:bodyPr wrap="square" rtlCol="0">
            <a:spAutoFit/>
          </a:bodyPr>
          <a:lstStyle/>
          <a:p>
            <a:r>
              <a:rPr lang="de-DE" sz="1200" b="1">
                <a:latin typeface="Arial" panose="020B0604020202020204" pitchFamily="34" charset="0"/>
                <a:cs typeface="Arial" panose="020B0604020202020204" pitchFamily="34" charset="0"/>
              </a:rPr>
              <a:t>GEORG-BÜCHNER-SCHULE ERLENSEE</a:t>
            </a:r>
          </a:p>
          <a:p>
            <a:r>
              <a:rPr lang="de-DE" sz="600" b="1">
                <a:latin typeface="Century Gothic" panose="020B0502020202020204" pitchFamily="34" charset="0"/>
              </a:rPr>
              <a:t>Integrierte Gesamtschule des Main-Kinzig-Kreises</a:t>
            </a:r>
          </a:p>
        </p:txBody>
      </p:sp>
      <p:sp>
        <p:nvSpPr>
          <p:cNvPr id="9" name="Textfeld 8"/>
          <p:cNvSpPr txBox="1"/>
          <p:nvPr/>
        </p:nvSpPr>
        <p:spPr>
          <a:xfrm>
            <a:off x="398165" y="620301"/>
            <a:ext cx="5795995" cy="2431435"/>
          </a:xfrm>
          <a:prstGeom prst="rect">
            <a:avLst/>
          </a:prstGeom>
          <a:noFill/>
        </p:spPr>
        <p:txBody>
          <a:bodyPr wrap="square" rtlCol="0">
            <a:spAutoFit/>
          </a:bodyPr>
          <a:lstStyle/>
          <a:p>
            <a:r>
              <a:rPr lang="de-DE" sz="4400" b="1" dirty="0">
                <a:latin typeface="Arial" panose="020B0604020202020204" pitchFamily="34" charset="0"/>
                <a:cs typeface="Arial" panose="020B0604020202020204" pitchFamily="34" charset="0"/>
              </a:rPr>
              <a:t>Infoabend zur Englandfahrt vom</a:t>
            </a:r>
          </a:p>
          <a:p>
            <a:r>
              <a:rPr lang="de-DE" sz="4400" b="1" dirty="0">
                <a:latin typeface="Arial" panose="020B0604020202020204" pitchFamily="34" charset="0"/>
                <a:cs typeface="Arial" panose="020B0604020202020204" pitchFamily="34" charset="0"/>
              </a:rPr>
              <a:t>14.06.-19.06.2026</a:t>
            </a:r>
          </a:p>
          <a:p>
            <a:endParaRPr lang="de-DE" sz="2000" b="1" dirty="0">
              <a:latin typeface="Century Gothic" panose="020B0502020202020204" pitchFamily="34" charset="0"/>
            </a:endParaRPr>
          </a:p>
        </p:txBody>
      </p:sp>
      <p:pic>
        <p:nvPicPr>
          <p:cNvPr id="10" name="Bild 2" descr="Inline-Bild 1"/>
          <p:cNvPicPr/>
          <p:nvPr/>
        </p:nvPicPr>
        <p:blipFill rotWithShape="1">
          <a:blip r:embed="rId6" r:link="rId7" cstate="print">
            <a:extLst>
              <a:ext uri="{28A0092B-C50C-407E-A947-70E740481C1C}">
                <a14:useLocalDpi xmlns:a14="http://schemas.microsoft.com/office/drawing/2010/main" val="0"/>
              </a:ext>
            </a:extLst>
          </a:blip>
          <a:srcRect t="17439" b="35891"/>
          <a:stretch>
            <a:fillRect/>
          </a:stretch>
        </p:blipFill>
        <p:spPr bwMode="auto">
          <a:xfrm>
            <a:off x="-1" y="2814584"/>
            <a:ext cx="9144001" cy="2678615"/>
          </a:xfrm>
          <a:prstGeom prst="rect">
            <a:avLst/>
          </a:prstGeom>
          <a:noFill/>
          <a:ln>
            <a:noFill/>
          </a:ln>
        </p:spPr>
      </p:pic>
      <p:sp>
        <p:nvSpPr>
          <p:cNvPr id="2" name="AutoShape 2" descr="Bildergebnis fÃ¼r logo schulhund"/>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3" name="Picture 4" descr="Bildergebnis fÃ¼r logo schulhun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4" y="6186646"/>
            <a:ext cx="987481" cy="4937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ergebnis fÃ¼r logo umweltschu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88923" y="6193446"/>
            <a:ext cx="874771" cy="48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5677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6824" y="0"/>
            <a:ext cx="9144000" cy="1003110"/>
          </a:xfrm>
          <a:prstGeom prst="rect">
            <a:avLst/>
          </a:prstGeom>
        </p:spPr>
      </p:pic>
      <p:pic>
        <p:nvPicPr>
          <p:cNvPr id="7" name="Picture 4" descr="GBS-Logo_bearbeite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116157" y="61464"/>
            <a:ext cx="7886700" cy="951883"/>
          </a:xfrm>
        </p:spPr>
        <p:txBody>
          <a:bodyPr>
            <a:normAutofit/>
          </a:bodyPr>
          <a:lstStyle/>
          <a:p>
            <a:r>
              <a:rPr lang="de-DE" sz="2800" b="1" dirty="0">
                <a:latin typeface="Arial" panose="020B0604020202020204" pitchFamily="34" charset="0"/>
                <a:cs typeface="Arial" panose="020B0604020202020204" pitchFamily="34" charset="0"/>
              </a:rPr>
              <a:t>3) Aufsichtspflicht und Aktivitäten </a:t>
            </a:r>
            <a:br>
              <a:rPr lang="de-DE" sz="2800" b="1" dirty="0">
                <a:latin typeface="Arial" panose="020B0604020202020204" pitchFamily="34" charset="0"/>
                <a:cs typeface="Arial" panose="020B0604020202020204" pitchFamily="34" charset="0"/>
              </a:rPr>
            </a:br>
            <a:r>
              <a:rPr lang="de-DE" sz="2800" b="1" dirty="0">
                <a:latin typeface="Arial" panose="020B0604020202020204" pitchFamily="34" charset="0"/>
                <a:cs typeface="Arial" panose="020B0604020202020204" pitchFamily="34" charset="0"/>
              </a:rPr>
              <a:t>in Kleingruppen</a:t>
            </a:r>
          </a:p>
        </p:txBody>
      </p:sp>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p:cNvPicPr>
            <a:picLocks noChangeAspect="1"/>
          </p:cNvPicPr>
          <p:nvPr/>
        </p:nvPicPr>
        <p:blipFill>
          <a:blip r:embed="rId7"/>
          <a:stretch>
            <a:fillRect/>
          </a:stretch>
        </p:blipFill>
        <p:spPr>
          <a:xfrm>
            <a:off x="6925977" y="402339"/>
            <a:ext cx="2153761" cy="273494"/>
          </a:xfrm>
          <a:prstGeom prst="rect">
            <a:avLst/>
          </a:prstGeom>
        </p:spPr>
      </p:pic>
      <p:sp>
        <p:nvSpPr>
          <p:cNvPr id="3" name="Textfeld 2"/>
          <p:cNvSpPr txBox="1"/>
          <p:nvPr/>
        </p:nvSpPr>
        <p:spPr>
          <a:xfrm>
            <a:off x="541739" y="1425002"/>
            <a:ext cx="8164111" cy="4555093"/>
          </a:xfrm>
          <a:prstGeom prst="rect">
            <a:avLst/>
          </a:prstGeom>
          <a:noFill/>
        </p:spPr>
        <p:txBody>
          <a:bodyPr wrap="square" rtlCol="0">
            <a:spAutoFit/>
          </a:bodyPr>
          <a:lstStyle/>
          <a:p>
            <a:pPr marL="285750" indent="-285750">
              <a:buFont typeface="Arial" panose="020B0604020202020204" pitchFamily="34" charset="0"/>
              <a:buChar char="•"/>
            </a:pPr>
            <a:r>
              <a:rPr lang="de-DE" sz="2000" b="1" dirty="0"/>
              <a:t>Grundsätzlich</a:t>
            </a:r>
            <a:r>
              <a:rPr lang="de-DE" sz="2000" dirty="0"/>
              <a:t>: gemeinsames Ablaufen der Sehenswürdigkeiten</a:t>
            </a:r>
          </a:p>
          <a:p>
            <a:pPr marL="285750" indent="-285750">
              <a:buFont typeface="Arial" panose="020B0604020202020204" pitchFamily="34" charset="0"/>
              <a:buChar char="•"/>
            </a:pPr>
            <a:r>
              <a:rPr lang="de-DE" sz="2000" b="1" dirty="0"/>
              <a:t>Kleingruppen (á mind. 3 Personen)</a:t>
            </a:r>
            <a:r>
              <a:rPr lang="de-DE" sz="2000" dirty="0"/>
              <a:t> für einzelne Aktivitäten erforderlich Zustimmung erfolgt auf dem Anmeldebogen</a:t>
            </a:r>
          </a:p>
          <a:p>
            <a:pPr marL="800100" lvl="1" indent="-342900">
              <a:buFont typeface="Wingdings" panose="05000000000000000000" pitchFamily="2" charset="2"/>
              <a:buChar char="ü"/>
            </a:pPr>
            <a:r>
              <a:rPr lang="de-DE" sz="2000" dirty="0"/>
              <a:t>Keine „Einzelbetreuung“ durch Lehrkräfte </a:t>
            </a:r>
          </a:p>
          <a:p>
            <a:pPr marL="285750" indent="-285750">
              <a:buFont typeface="Arial" panose="020B0604020202020204" pitchFamily="34" charset="0"/>
              <a:buChar char="•"/>
            </a:pPr>
            <a:r>
              <a:rPr lang="de-DE" sz="2000" dirty="0"/>
              <a:t>Gastfamilien dürfen abends lediglich in Begleitung der Gasteltern verlassen werden</a:t>
            </a:r>
          </a:p>
          <a:p>
            <a:pPr marL="285750" indent="-285750">
              <a:buFont typeface="Arial" panose="020B0604020202020204" pitchFamily="34" charset="0"/>
              <a:buChar char="•"/>
            </a:pPr>
            <a:r>
              <a:rPr lang="de-DE" sz="2000" dirty="0"/>
              <a:t>Lehrkräfte sind im Notfall jederzeit erreichbar</a:t>
            </a:r>
          </a:p>
          <a:p>
            <a:pPr marL="285750" indent="-285750">
              <a:buFont typeface="Arial" panose="020B0604020202020204" pitchFamily="34" charset="0"/>
              <a:buChar char="•"/>
            </a:pPr>
            <a:endParaRPr lang="de-DE" sz="2000" dirty="0"/>
          </a:p>
          <a:p>
            <a:r>
              <a:rPr lang="de-DE" dirty="0"/>
              <a:t>„Eltern und Schülerinnen und Schüler sind darüber zu informieren, dass eine Aufsichtspflicht nicht mehr besteht, wenn die Schülerinnen und Schüler sich nicht an die im Zusammenhang mit der Zustimmung vereinbarten Auflagen</a:t>
            </a:r>
          </a:p>
          <a:p>
            <a:r>
              <a:rPr lang="de-DE" dirty="0"/>
              <a:t>halten.“ (§ 24 Abs. 3 </a:t>
            </a:r>
            <a:r>
              <a:rPr lang="de-DE" dirty="0" err="1"/>
              <a:t>AufsVO</a:t>
            </a:r>
            <a:r>
              <a:rPr lang="de-DE" dirty="0"/>
              <a:t>)</a:t>
            </a:r>
            <a:endParaRPr lang="de-DE" sz="2000" dirty="0"/>
          </a:p>
          <a:p>
            <a:pPr marL="285750" indent="-285750">
              <a:buFont typeface="Arial" panose="020B0604020202020204" pitchFamily="34" charset="0"/>
              <a:buChar char="•"/>
            </a:pPr>
            <a:endParaRPr lang="de-DE" sz="2000" dirty="0"/>
          </a:p>
          <a:p>
            <a:pPr marL="285750" indent="-285750">
              <a:buFont typeface="Arial" panose="020B0604020202020204" pitchFamily="34" charset="0"/>
              <a:buChar char="•"/>
            </a:pPr>
            <a:endParaRPr lang="de-DE" sz="2000" dirty="0"/>
          </a:p>
          <a:p>
            <a:endParaRPr lang="de-DE" dirty="0"/>
          </a:p>
        </p:txBody>
      </p:sp>
    </p:spTree>
    <p:extLst>
      <p:ext uri="{BB962C8B-B14F-4D97-AF65-F5344CB8AC3E}">
        <p14:creationId xmlns:p14="http://schemas.microsoft.com/office/powerpoint/2010/main" val="2681063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6824" y="0"/>
            <a:ext cx="9144000" cy="1003110"/>
          </a:xfrm>
          <a:prstGeom prst="rect">
            <a:avLst/>
          </a:prstGeom>
        </p:spPr>
      </p:pic>
      <p:pic>
        <p:nvPicPr>
          <p:cNvPr id="7" name="Picture 4" descr="GBS-Logo_bearbeite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a:xfrm>
            <a:off x="116157" y="61464"/>
            <a:ext cx="7886700" cy="951883"/>
          </a:xfrm>
        </p:spPr>
        <p:txBody>
          <a:bodyPr>
            <a:normAutofit/>
          </a:bodyPr>
          <a:lstStyle/>
          <a:p>
            <a:r>
              <a:rPr lang="de-DE" sz="2800" b="1" dirty="0">
                <a:latin typeface="Arial" panose="020B0604020202020204" pitchFamily="34" charset="0"/>
                <a:cs typeface="Arial" panose="020B0604020202020204" pitchFamily="34" charset="0"/>
              </a:rPr>
              <a:t>4) Verhaltensregeln auf der Fahrt</a:t>
            </a:r>
          </a:p>
        </p:txBody>
      </p:sp>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p:cNvPicPr>
            <a:picLocks noChangeAspect="1"/>
          </p:cNvPicPr>
          <p:nvPr/>
        </p:nvPicPr>
        <p:blipFill>
          <a:blip r:embed="rId7"/>
          <a:stretch>
            <a:fillRect/>
          </a:stretch>
        </p:blipFill>
        <p:spPr>
          <a:xfrm>
            <a:off x="6925977" y="402339"/>
            <a:ext cx="2153761" cy="273494"/>
          </a:xfrm>
          <a:prstGeom prst="rect">
            <a:avLst/>
          </a:prstGeom>
        </p:spPr>
      </p:pic>
      <p:sp>
        <p:nvSpPr>
          <p:cNvPr id="3" name="Textfeld 2"/>
          <p:cNvSpPr txBox="1"/>
          <p:nvPr/>
        </p:nvSpPr>
        <p:spPr>
          <a:xfrm>
            <a:off x="521208" y="1380744"/>
            <a:ext cx="7955280" cy="4678204"/>
          </a:xfrm>
          <a:prstGeom prst="rect">
            <a:avLst/>
          </a:prstGeom>
          <a:noFill/>
        </p:spPr>
        <p:txBody>
          <a:bodyPr wrap="square" rtlCol="0">
            <a:spAutoFit/>
          </a:bodyPr>
          <a:lstStyle/>
          <a:p>
            <a:pPr marL="285750" indent="-285750">
              <a:buFont typeface="Arial" panose="020B0604020202020204" pitchFamily="34" charset="0"/>
              <a:buChar char="•"/>
            </a:pPr>
            <a:r>
              <a:rPr lang="de-DE" sz="2000" dirty="0"/>
              <a:t>Regeln der Gastfamilien sind zu respektieren</a:t>
            </a:r>
          </a:p>
          <a:p>
            <a:pPr marL="285750" indent="-285750">
              <a:buFont typeface="Arial" panose="020B0604020202020204" pitchFamily="34" charset="0"/>
              <a:buChar char="•"/>
            </a:pPr>
            <a:r>
              <a:rPr lang="de-DE" sz="2000" dirty="0"/>
              <a:t>den Aufforderungen der aufsichtführenden Lehrkräfte ist jederzeit nachzukommen</a:t>
            </a:r>
          </a:p>
          <a:p>
            <a:pPr marL="285750" indent="-285750">
              <a:buFont typeface="Arial" panose="020B0604020202020204" pitchFamily="34" charset="0"/>
              <a:buChar char="•"/>
            </a:pPr>
            <a:endParaRPr lang="de-DE" sz="2000" dirty="0"/>
          </a:p>
          <a:p>
            <a:pPr marL="285750" indent="-285750">
              <a:buFont typeface="Arial" panose="020B0604020202020204" pitchFamily="34" charset="0"/>
              <a:buChar char="•"/>
            </a:pPr>
            <a:r>
              <a:rPr lang="de-DE" sz="2000" dirty="0"/>
              <a:t>Grundsätzlich gilt: </a:t>
            </a:r>
            <a:r>
              <a:rPr lang="de-DE" sz="2000" b="1" dirty="0"/>
              <a:t>langsam, freundlich, leise, friedlich </a:t>
            </a:r>
          </a:p>
          <a:p>
            <a:pPr marL="285750" indent="-285750">
              <a:buFont typeface="Arial" panose="020B0604020202020204" pitchFamily="34" charset="0"/>
              <a:buChar char="•"/>
            </a:pPr>
            <a:endParaRPr lang="de-DE" sz="2000" dirty="0"/>
          </a:p>
          <a:p>
            <a:pPr marL="285750" indent="-285750">
              <a:buFont typeface="Arial" panose="020B0604020202020204" pitchFamily="34" charset="0"/>
              <a:buChar char="•"/>
            </a:pPr>
            <a:r>
              <a:rPr lang="de-DE" sz="2000" dirty="0"/>
              <a:t>Aus dem Anmeldebogen:</a:t>
            </a:r>
          </a:p>
          <a:p>
            <a:pPr marL="742950" lvl="1" indent="-285750">
              <a:buFont typeface="Wingdings" panose="05000000000000000000" pitchFamily="2" charset="2"/>
              <a:buChar char="ü"/>
            </a:pPr>
            <a:r>
              <a:rPr lang="de-DE" sz="2000" dirty="0"/>
              <a:t>„Mir ist bekannt, dass bei schwerwiegenden Verstößen gegen die Verhaltensregeln bzw. bei Zuwiderhandlungen gegen die Weisungen der Lehrkräfte meine Tochter / mein Sohn von der Englandfahrt ausgeschlossen werden kann. Alle hieraus entstehenden Kosten (Abholung durch die Eltern bzw. Erziehungsberechtigten oder Heimreise auf eigene Verantwortung) werden von mir übernommen.“</a:t>
            </a:r>
          </a:p>
          <a:p>
            <a:pPr marL="285750" indent="-285750">
              <a:buFont typeface="Arial" panose="020B0604020202020204" pitchFamily="34" charset="0"/>
              <a:buChar char="•"/>
            </a:pPr>
            <a:endParaRPr lang="de-DE" sz="2000" dirty="0"/>
          </a:p>
        </p:txBody>
      </p:sp>
    </p:spTree>
    <p:extLst>
      <p:ext uri="{BB962C8B-B14F-4D97-AF65-F5344CB8AC3E}">
        <p14:creationId xmlns:p14="http://schemas.microsoft.com/office/powerpoint/2010/main" val="8927633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6824" y="0"/>
            <a:ext cx="9144000" cy="1003110"/>
          </a:xfrm>
          <a:prstGeom prst="rect">
            <a:avLst/>
          </a:prstGeom>
        </p:spPr>
      </p:pic>
      <p:pic>
        <p:nvPicPr>
          <p:cNvPr id="7" name="Picture 4" descr="GBS-Logo_bearbeite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116157" y="61464"/>
            <a:ext cx="7886700" cy="951883"/>
          </a:xfrm>
        </p:spPr>
        <p:txBody>
          <a:bodyPr>
            <a:normAutofit/>
          </a:bodyPr>
          <a:lstStyle/>
          <a:p>
            <a:r>
              <a:rPr lang="de-DE" sz="2800" b="1" dirty="0">
                <a:latin typeface="Arial" panose="020B0604020202020204" pitchFamily="34" charset="0"/>
                <a:cs typeface="Arial" panose="020B0604020202020204" pitchFamily="34" charset="0"/>
              </a:rPr>
              <a:t>5) Reisedokumente und ggf. Visa</a:t>
            </a:r>
          </a:p>
        </p:txBody>
      </p:sp>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p:cNvPicPr>
            <a:picLocks noChangeAspect="1"/>
          </p:cNvPicPr>
          <p:nvPr/>
        </p:nvPicPr>
        <p:blipFill>
          <a:blip r:embed="rId7"/>
          <a:stretch>
            <a:fillRect/>
          </a:stretch>
        </p:blipFill>
        <p:spPr>
          <a:xfrm>
            <a:off x="6925977" y="402339"/>
            <a:ext cx="2153761" cy="273494"/>
          </a:xfrm>
          <a:prstGeom prst="rect">
            <a:avLst/>
          </a:prstGeom>
        </p:spPr>
      </p:pic>
      <p:sp>
        <p:nvSpPr>
          <p:cNvPr id="6" name="Textfeld 5">
            <a:extLst>
              <a:ext uri="{FF2B5EF4-FFF2-40B4-BE49-F238E27FC236}">
                <a16:creationId xmlns:a16="http://schemas.microsoft.com/office/drawing/2014/main" id="{6A9D32EE-0AEE-984C-9022-AD17567C53B8}"/>
              </a:ext>
            </a:extLst>
          </p:cNvPr>
          <p:cNvSpPr txBox="1"/>
          <p:nvPr/>
        </p:nvSpPr>
        <p:spPr>
          <a:xfrm>
            <a:off x="346364" y="1177704"/>
            <a:ext cx="6863328" cy="4699492"/>
          </a:xfrm>
          <a:prstGeom prst="rect">
            <a:avLst/>
          </a:prstGeom>
          <a:noFill/>
        </p:spPr>
        <p:txBody>
          <a:bodyPr wrap="square" rtlCol="0">
            <a:spAutoFit/>
          </a:bodyPr>
          <a:lstStyle/>
          <a:p>
            <a:pPr>
              <a:lnSpc>
                <a:spcPct val="107000"/>
              </a:lnSpc>
              <a:spcAft>
                <a:spcPts val="800"/>
              </a:spcAft>
            </a:pPr>
            <a:r>
              <a:rPr lang="de-DE" sz="2300" b="1" dirty="0"/>
              <a:t>Einreisebestimmungen nach Großbritannien:</a:t>
            </a:r>
            <a:endParaRPr lang="de-DE" dirty="0"/>
          </a:p>
          <a:p>
            <a:pPr>
              <a:lnSpc>
                <a:spcPct val="107000"/>
              </a:lnSpc>
              <a:spcAft>
                <a:spcPts val="800"/>
              </a:spcAft>
            </a:pPr>
            <a:endParaRPr lang="de-DE" dirty="0"/>
          </a:p>
          <a:p>
            <a:pPr>
              <a:spcAft>
                <a:spcPts val="800"/>
              </a:spcAft>
            </a:pPr>
            <a:r>
              <a:rPr lang="de-DE" sz="2000" dirty="0">
                <a:effectLst/>
                <a:ea typeface="Calibri" panose="020F0502020204030204" pitchFamily="34" charset="0"/>
                <a:cs typeface="Times New Roman" panose="02020603050405020304" pitchFamily="18" charset="0"/>
              </a:rPr>
              <a:t>Tei</a:t>
            </a:r>
            <a:r>
              <a:rPr lang="de-DE" sz="2000" dirty="0">
                <a:ea typeface="Calibri" panose="020F0502020204030204" pitchFamily="34" charset="0"/>
                <a:cs typeface="Times New Roman" panose="02020603050405020304" pitchFamily="18" charset="0"/>
              </a:rPr>
              <a:t>lnehmer*innen aus EU-Staaten </a:t>
            </a:r>
          </a:p>
          <a:p>
            <a:pPr>
              <a:spcAft>
                <a:spcPts val="800"/>
              </a:spcAft>
            </a:pPr>
            <a:r>
              <a:rPr lang="de-DE" sz="2000" dirty="0">
                <a:ea typeface="Calibri" panose="020F0502020204030204" pitchFamily="34" charset="0"/>
                <a:cs typeface="Times New Roman" panose="02020603050405020304" pitchFamily="18" charset="0"/>
              </a:rPr>
              <a:t>benötigen einen </a:t>
            </a:r>
            <a:r>
              <a:rPr lang="de-DE" sz="2000" b="1" u="sng" dirty="0">
                <a:ea typeface="Calibri" panose="020F0502020204030204" pitchFamily="34" charset="0"/>
                <a:cs typeface="Times New Roman" panose="02020603050405020304" pitchFamily="18" charset="0"/>
              </a:rPr>
              <a:t>Reisepass</a:t>
            </a:r>
            <a:r>
              <a:rPr lang="de-DE" sz="2000" dirty="0">
                <a:ea typeface="Calibri" panose="020F0502020204030204" pitchFamily="34" charset="0"/>
                <a:cs typeface="Times New Roman" panose="02020603050405020304" pitchFamily="18" charset="0"/>
              </a:rPr>
              <a:t>!</a:t>
            </a:r>
          </a:p>
          <a:p>
            <a:pPr>
              <a:lnSpc>
                <a:spcPct val="107000"/>
              </a:lnSpc>
              <a:spcAft>
                <a:spcPts val="800"/>
              </a:spcAft>
            </a:pPr>
            <a:endParaRPr lang="de-DE" sz="2000" dirty="0">
              <a:effectLst/>
              <a:ea typeface="Calibri" panose="020F0502020204030204" pitchFamily="34" charset="0"/>
              <a:cs typeface="Times New Roman" panose="02020603050405020304" pitchFamily="18" charset="0"/>
            </a:endParaRPr>
          </a:p>
          <a:p>
            <a:pPr>
              <a:lnSpc>
                <a:spcPct val="107000"/>
              </a:lnSpc>
              <a:spcAft>
                <a:spcPts val="800"/>
              </a:spcAft>
            </a:pPr>
            <a:r>
              <a:rPr lang="de-DE" sz="2000" b="1" dirty="0">
                <a:ea typeface="Calibri" panose="020F0502020204030204" pitchFamily="34" charset="0"/>
                <a:cs typeface="Times New Roman" panose="02020603050405020304" pitchFamily="18" charset="0"/>
              </a:rPr>
              <a:t>Außerdem: </a:t>
            </a:r>
          </a:p>
          <a:p>
            <a:pPr>
              <a:lnSpc>
                <a:spcPct val="107000"/>
              </a:lnSpc>
              <a:spcAft>
                <a:spcPts val="800"/>
              </a:spcAft>
            </a:pPr>
            <a:r>
              <a:rPr lang="de-DE" sz="2000" dirty="0"/>
              <a:t>Seit dem 2. April 2025 ist jedoch für jede Reise eine gültige Elektronische Reisegenehmigung (ETA) vorzuweisen. </a:t>
            </a:r>
          </a:p>
          <a:p>
            <a:pPr marL="342900" indent="-342900">
              <a:buFont typeface="Arial" panose="020B0604020202020204" pitchFamily="34" charset="0"/>
              <a:buChar char="•"/>
            </a:pPr>
            <a:r>
              <a:rPr lang="de-DE" sz="2000" b="1" dirty="0"/>
              <a:t>ETA kostet ab sofort 16 Pfund</a:t>
            </a:r>
            <a:endParaRPr lang="de-DE" sz="2000" dirty="0"/>
          </a:p>
          <a:p>
            <a:pPr marL="342900" indent="-342900">
              <a:buFont typeface="Arial" panose="020B0604020202020204" pitchFamily="34" charset="0"/>
              <a:buChar char="•"/>
            </a:pPr>
            <a:r>
              <a:rPr lang="de-DE" sz="2000" b="1" dirty="0"/>
              <a:t>Bearbeitungszeit kann bis zu drei Werktage dauern</a:t>
            </a:r>
          </a:p>
          <a:p>
            <a:pPr marL="342900" indent="-342900">
              <a:buFont typeface="Arial" panose="020B0604020202020204" pitchFamily="34" charset="0"/>
              <a:buChar char="•"/>
            </a:pPr>
            <a:r>
              <a:rPr lang="de-DE" sz="2000" b="1" dirty="0"/>
              <a:t>Muss einzeln beantragt werden.</a:t>
            </a:r>
            <a:endParaRPr lang="de-DE" sz="2000" dirty="0"/>
          </a:p>
          <a:p>
            <a:pPr>
              <a:lnSpc>
                <a:spcPct val="107000"/>
              </a:lnSpc>
              <a:spcAft>
                <a:spcPts val="800"/>
              </a:spcAft>
            </a:pPr>
            <a:endParaRPr lang="de-DE" sz="2000" dirty="0">
              <a:effectLst/>
              <a:ea typeface="Calibri" panose="020F0502020204030204" pitchFamily="34" charset="0"/>
              <a:cs typeface="Times New Roman" panose="02020603050405020304" pitchFamily="18" charset="0"/>
            </a:endParaRPr>
          </a:p>
        </p:txBody>
      </p:sp>
      <p:pic>
        <p:nvPicPr>
          <p:cNvPr id="3074" name="Picture 2" descr="5 Fehler, die Reisende mit ihrem Reisepass machen">
            <a:extLst>
              <a:ext uri="{FF2B5EF4-FFF2-40B4-BE49-F238E27FC236}">
                <a16:creationId xmlns:a16="http://schemas.microsoft.com/office/drawing/2014/main" id="{8861FD1B-5FD8-47DA-B676-FF9559A04B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17791" y="1834575"/>
            <a:ext cx="3230020" cy="181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1575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6824" y="0"/>
            <a:ext cx="9144000" cy="1003110"/>
          </a:xfrm>
          <a:prstGeom prst="rect">
            <a:avLst/>
          </a:prstGeom>
        </p:spPr>
      </p:pic>
      <p:pic>
        <p:nvPicPr>
          <p:cNvPr id="7" name="Picture 4" descr="GBS-Logo_bearbeite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a:xfrm>
            <a:off x="116157" y="61464"/>
            <a:ext cx="7886700" cy="951883"/>
          </a:xfrm>
        </p:spPr>
        <p:txBody>
          <a:bodyPr>
            <a:normAutofit/>
          </a:bodyPr>
          <a:lstStyle/>
          <a:p>
            <a:r>
              <a:rPr lang="de-DE" sz="2800" b="1" dirty="0">
                <a:latin typeface="Arial" panose="020B0604020202020204" pitchFamily="34" charset="0"/>
                <a:cs typeface="Arial" panose="020B0604020202020204" pitchFamily="34" charset="0"/>
              </a:rPr>
              <a:t>6) Ablauf der Anmeldungsphase</a:t>
            </a:r>
          </a:p>
        </p:txBody>
      </p:sp>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p:cNvPicPr>
            <a:picLocks noChangeAspect="1"/>
          </p:cNvPicPr>
          <p:nvPr/>
        </p:nvPicPr>
        <p:blipFill>
          <a:blip r:embed="rId7"/>
          <a:stretch>
            <a:fillRect/>
          </a:stretch>
        </p:blipFill>
        <p:spPr>
          <a:xfrm>
            <a:off x="6925977" y="402339"/>
            <a:ext cx="2153761" cy="273494"/>
          </a:xfrm>
          <a:prstGeom prst="rect">
            <a:avLst/>
          </a:prstGeom>
        </p:spPr>
      </p:pic>
      <p:sp>
        <p:nvSpPr>
          <p:cNvPr id="6" name="Textfeld 5">
            <a:extLst>
              <a:ext uri="{FF2B5EF4-FFF2-40B4-BE49-F238E27FC236}">
                <a16:creationId xmlns:a16="http://schemas.microsoft.com/office/drawing/2014/main" id="{6A9D32EE-0AEE-984C-9022-AD17567C53B8}"/>
              </a:ext>
            </a:extLst>
          </p:cNvPr>
          <p:cNvSpPr txBox="1"/>
          <p:nvPr/>
        </p:nvSpPr>
        <p:spPr>
          <a:xfrm>
            <a:off x="346364" y="1177704"/>
            <a:ext cx="8534877" cy="4520981"/>
          </a:xfrm>
          <a:prstGeom prst="rect">
            <a:avLst/>
          </a:prstGeom>
          <a:noFill/>
        </p:spPr>
        <p:txBody>
          <a:bodyPr wrap="square" lIns="91440" tIns="45720" rIns="91440" bIns="45720" rtlCol="0" anchor="t">
            <a:spAutoFit/>
          </a:bodyPr>
          <a:lstStyle/>
          <a:p>
            <a:pPr marL="342900" indent="-342900">
              <a:lnSpc>
                <a:spcPct val="107000"/>
              </a:lnSpc>
              <a:spcAft>
                <a:spcPts val="800"/>
              </a:spcAft>
              <a:buFont typeface="Arial" panose="020B0604020202020204" pitchFamily="34" charset="0"/>
              <a:buChar char="•"/>
            </a:pPr>
            <a:r>
              <a:rPr lang="de-DE" sz="2000" b="1" u="sng" dirty="0">
                <a:latin typeface="Calibri" panose="020F0502020204030204" pitchFamily="34" charset="0"/>
                <a:ea typeface="Calibri" panose="020F0502020204030204" pitchFamily="34" charset="0"/>
                <a:cs typeface="Times New Roman" panose="02020603050405020304" pitchFamily="18" charset="0"/>
              </a:rPr>
              <a:t>Voraussetzungen für die Bewerbung: </a:t>
            </a:r>
          </a:p>
          <a:p>
            <a:pPr marL="800100" lvl="1" indent="-342900">
              <a:lnSpc>
                <a:spcPct val="107000"/>
              </a:lnSpc>
              <a:spcAft>
                <a:spcPts val="800"/>
              </a:spcAft>
              <a:buFont typeface="Wingdings" pitchFamily="2" charset="2"/>
              <a:buChar char="ü"/>
            </a:pPr>
            <a:r>
              <a:rPr lang="de-DE" sz="2000" b="1" dirty="0">
                <a:latin typeface="Calibri" panose="020F0502020204030204" pitchFamily="34" charset="0"/>
                <a:ea typeface="Calibri" panose="020F0502020204030204" pitchFamily="34" charset="0"/>
                <a:cs typeface="Times New Roman" panose="02020603050405020304" pitchFamily="18" charset="0"/>
              </a:rPr>
              <a:t>Sozialverhaltensnote nicht schlechter als 3!</a:t>
            </a:r>
          </a:p>
          <a:p>
            <a:pPr marL="800100" lvl="1" indent="-342900">
              <a:lnSpc>
                <a:spcPct val="107000"/>
              </a:lnSpc>
              <a:spcAft>
                <a:spcPts val="800"/>
              </a:spcAft>
              <a:buFont typeface="Wingdings" pitchFamily="2" charset="2"/>
              <a:buChar char="ü"/>
            </a:pPr>
            <a:r>
              <a:rPr lang="de-DE" sz="2000" dirty="0">
                <a:latin typeface="Calibri" panose="020F0502020204030204" pitchFamily="34" charset="0"/>
                <a:ea typeface="Calibri" panose="020F0502020204030204" pitchFamily="34" charset="0"/>
                <a:cs typeface="Times New Roman" panose="02020603050405020304" pitchFamily="18" charset="0"/>
              </a:rPr>
              <a:t>Englischnote ist irrelevant</a:t>
            </a:r>
          </a:p>
          <a:p>
            <a:pPr lvl="1">
              <a:lnSpc>
                <a:spcPct val="107000"/>
              </a:lnSpc>
              <a:spcAft>
                <a:spcPts val="800"/>
              </a:spcAft>
            </a:pP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de-DE" sz="2000" dirty="0">
                <a:latin typeface="Calibri"/>
                <a:ea typeface="Calibri"/>
                <a:cs typeface="Times New Roman"/>
              </a:rPr>
              <a:t>Bewerbungsphase </a:t>
            </a:r>
            <a:r>
              <a:rPr lang="de-DE" sz="2000" b="1" dirty="0">
                <a:latin typeface="Calibri"/>
                <a:ea typeface="Calibri"/>
                <a:cs typeface="Times New Roman"/>
              </a:rPr>
              <a:t>endet am Freitag, den 16.05.25.</a:t>
            </a:r>
          </a:p>
          <a:p>
            <a:pPr marL="342900" indent="-342900">
              <a:lnSpc>
                <a:spcPct val="107000"/>
              </a:lnSpc>
              <a:spcAft>
                <a:spcPts val="800"/>
              </a:spcAft>
              <a:buFont typeface="Arial" panose="020B0604020202020204" pitchFamily="34" charset="0"/>
              <a:buChar char="•"/>
            </a:pPr>
            <a:r>
              <a:rPr lang="de-DE" sz="2000" dirty="0">
                <a:latin typeface="Calibri"/>
                <a:ea typeface="Calibri"/>
                <a:cs typeface="Times New Roman"/>
              </a:rPr>
              <a:t>Bewerbungen bitte entweder im Sekretariat oder bei Fr. Kirberg/Fr. Jarosch persönlich abgeben.</a:t>
            </a:r>
          </a:p>
          <a:p>
            <a:pPr marL="342900" indent="-342900">
              <a:lnSpc>
                <a:spcPct val="107000"/>
              </a:lnSpc>
              <a:spcAft>
                <a:spcPts val="800"/>
              </a:spcAft>
              <a:buFont typeface="Arial" panose="020B0604020202020204" pitchFamily="34" charset="0"/>
              <a:buChar char="•"/>
            </a:pPr>
            <a:r>
              <a:rPr lang="de-DE" sz="2000" dirty="0">
                <a:latin typeface="Calibri"/>
                <a:ea typeface="Calibri"/>
                <a:cs typeface="Times New Roman"/>
              </a:rPr>
              <a:t>Die </a:t>
            </a:r>
            <a:r>
              <a:rPr lang="de-DE" sz="2000" b="1" dirty="0">
                <a:latin typeface="Calibri"/>
                <a:ea typeface="Calibri"/>
                <a:cs typeface="Times New Roman"/>
              </a:rPr>
              <a:t>Teilnehmer*innen </a:t>
            </a:r>
            <a:r>
              <a:rPr lang="de-DE" sz="2000" dirty="0">
                <a:latin typeface="Calibri"/>
                <a:ea typeface="Calibri"/>
                <a:cs typeface="Times New Roman"/>
              </a:rPr>
              <a:t>werden spätestens am 26.05.25 über Teams informiert. </a:t>
            </a:r>
          </a:p>
          <a:p>
            <a:pPr marL="342900" indent="-342900">
              <a:lnSpc>
                <a:spcPct val="107000"/>
              </a:lnSpc>
              <a:spcAft>
                <a:spcPts val="800"/>
              </a:spcAft>
              <a:buFont typeface="Arial" panose="020B0604020202020204" pitchFamily="34" charset="0"/>
              <a:buChar char="•"/>
            </a:pPr>
            <a:r>
              <a:rPr lang="de-DE" sz="2000" dirty="0">
                <a:latin typeface="Calibri"/>
                <a:ea typeface="Calibri"/>
                <a:cs typeface="Times New Roman"/>
              </a:rPr>
              <a:t>Danach ist eine </a:t>
            </a:r>
            <a:r>
              <a:rPr lang="de-DE" sz="2000" b="1" dirty="0">
                <a:latin typeface="Calibri"/>
                <a:ea typeface="Calibri"/>
                <a:cs typeface="Times New Roman"/>
              </a:rPr>
              <a:t>Anmeldegebühr / Anzahlung von 80 €</a:t>
            </a:r>
            <a:r>
              <a:rPr lang="de-DE" sz="2000" dirty="0">
                <a:latin typeface="Calibri"/>
                <a:ea typeface="Calibri"/>
                <a:cs typeface="Times New Roman"/>
              </a:rPr>
              <a:t> fällig </a:t>
            </a:r>
          </a:p>
          <a:p>
            <a:pPr>
              <a:lnSpc>
                <a:spcPct val="107000"/>
              </a:lnSpc>
              <a:spcAft>
                <a:spcPts val="800"/>
              </a:spcAft>
            </a:pPr>
            <a:r>
              <a:rPr lang="de-DE" sz="2000" dirty="0">
                <a:latin typeface="Calibri" panose="020F0502020204030204" pitchFamily="34" charset="0"/>
                <a:ea typeface="Calibri" panose="020F0502020204030204" pitchFamily="34" charset="0"/>
                <a:cs typeface="Times New Roman" panose="02020603050405020304" pitchFamily="18" charset="0"/>
              </a:rPr>
              <a:t>      (</a:t>
            </a:r>
            <a:r>
              <a:rPr lang="de-DE" sz="2000" b="1" dirty="0">
                <a:latin typeface="Calibri" panose="020F0502020204030204" pitchFamily="34" charset="0"/>
                <a:ea typeface="Calibri" panose="020F0502020204030204" pitchFamily="34" charset="0"/>
                <a:cs typeface="Times New Roman" panose="02020603050405020304" pitchFamily="18" charset="0"/>
              </a:rPr>
              <a:t>Zahlbar bis 13.06</a:t>
            </a:r>
            <a:r>
              <a:rPr lang="de-DE" sz="2000" dirty="0">
                <a:latin typeface="Calibri" panose="020F0502020204030204" pitchFamily="34" charset="0"/>
                <a:ea typeface="Calibri" panose="020F0502020204030204" pitchFamily="34" charset="0"/>
                <a:cs typeface="Times New Roman" panose="02020603050405020304" pitchFamily="18" charset="0"/>
              </a:rPr>
              <a:t>., danach verfällt der Platz)</a:t>
            </a:r>
          </a:p>
        </p:txBody>
      </p:sp>
      <p:pic>
        <p:nvPicPr>
          <p:cNvPr id="2052" name="Picture 4" descr="Bewerbung Stock Illustrations – 16 Bewerbung Stock Illustrations, Vectors &amp;  Clipart - Dreamstime">
            <a:extLst>
              <a:ext uri="{FF2B5EF4-FFF2-40B4-BE49-F238E27FC236}">
                <a16:creationId xmlns:a16="http://schemas.microsoft.com/office/drawing/2014/main" id="{B27E2F1B-2910-6F74-FD37-D782482512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2371" y="1236513"/>
            <a:ext cx="1955264" cy="195526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 Verbindung mit Pfeil 7">
            <a:extLst>
              <a:ext uri="{FF2B5EF4-FFF2-40B4-BE49-F238E27FC236}">
                <a16:creationId xmlns:a16="http://schemas.microsoft.com/office/drawing/2014/main" id="{34066543-BF7B-411F-B743-F4E66B61915C}"/>
              </a:ext>
            </a:extLst>
          </p:cNvPr>
          <p:cNvCxnSpPr/>
          <p:nvPr/>
        </p:nvCxnSpPr>
        <p:spPr>
          <a:xfrm flipV="1">
            <a:off x="6088743" y="2061029"/>
            <a:ext cx="1299028" cy="195942"/>
          </a:xfrm>
          <a:prstGeom prst="straightConnector1">
            <a:avLst/>
          </a:prstGeom>
          <a:ln w="38100">
            <a:solidFill>
              <a:srgbClr val="7CA9D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76555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6824" y="0"/>
            <a:ext cx="9144000" cy="1003110"/>
          </a:xfrm>
          <a:prstGeom prst="rect">
            <a:avLst/>
          </a:prstGeom>
        </p:spPr>
      </p:pic>
      <p:pic>
        <p:nvPicPr>
          <p:cNvPr id="7" name="Picture 4" descr="GBS-Logo_bearbeite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116157" y="61464"/>
            <a:ext cx="7886700" cy="951883"/>
          </a:xfrm>
        </p:spPr>
        <p:txBody>
          <a:bodyPr>
            <a:normAutofit/>
          </a:bodyPr>
          <a:lstStyle/>
          <a:p>
            <a:r>
              <a:rPr lang="de-DE" sz="2800" b="1" dirty="0">
                <a:latin typeface="Arial" panose="020B0604020202020204" pitchFamily="34" charset="0"/>
                <a:cs typeface="Arial" panose="020B0604020202020204" pitchFamily="34" charset="0"/>
              </a:rPr>
              <a:t>6) Ablauf der Anmeldungsphase</a:t>
            </a:r>
          </a:p>
        </p:txBody>
      </p:sp>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p:cNvPicPr>
            <a:picLocks noChangeAspect="1"/>
          </p:cNvPicPr>
          <p:nvPr/>
        </p:nvPicPr>
        <p:blipFill>
          <a:blip r:embed="rId7"/>
          <a:stretch>
            <a:fillRect/>
          </a:stretch>
        </p:blipFill>
        <p:spPr>
          <a:xfrm>
            <a:off x="6925977" y="402339"/>
            <a:ext cx="2153761" cy="273494"/>
          </a:xfrm>
          <a:prstGeom prst="rect">
            <a:avLst/>
          </a:prstGeom>
        </p:spPr>
      </p:pic>
      <p:sp>
        <p:nvSpPr>
          <p:cNvPr id="6" name="Textfeld 5">
            <a:extLst>
              <a:ext uri="{FF2B5EF4-FFF2-40B4-BE49-F238E27FC236}">
                <a16:creationId xmlns:a16="http://schemas.microsoft.com/office/drawing/2014/main" id="{6A9D32EE-0AEE-984C-9022-AD17567C53B8}"/>
              </a:ext>
            </a:extLst>
          </p:cNvPr>
          <p:cNvSpPr txBox="1"/>
          <p:nvPr/>
        </p:nvSpPr>
        <p:spPr>
          <a:xfrm>
            <a:off x="304561" y="1395932"/>
            <a:ext cx="8534877" cy="3196644"/>
          </a:xfrm>
          <a:prstGeom prst="rect">
            <a:avLst/>
          </a:prstGeom>
          <a:noFill/>
        </p:spPr>
        <p:txBody>
          <a:bodyPr wrap="square" rtlCol="0">
            <a:spAutoFit/>
          </a:bodyPr>
          <a:lstStyle/>
          <a:p>
            <a:pPr>
              <a:lnSpc>
                <a:spcPct val="107000"/>
              </a:lnSpc>
              <a:spcAft>
                <a:spcPts val="800"/>
              </a:spcAft>
            </a:pPr>
            <a:r>
              <a:rPr lang="de-DE" sz="2300" b="1" dirty="0">
                <a:latin typeface="Calibri" panose="020F0502020204030204" pitchFamily="34" charset="0"/>
                <a:ea typeface="Calibri" panose="020F0502020204030204" pitchFamily="34" charset="0"/>
                <a:cs typeface="Times New Roman" panose="02020603050405020304" pitchFamily="18" charset="0"/>
              </a:rPr>
              <a:t>Wir bieten 3 Möglichkeiten der Zahlung an:</a:t>
            </a:r>
          </a:p>
          <a:p>
            <a:pPr marL="342900" indent="-342900" fontAlgn="base">
              <a:lnSpc>
                <a:spcPct val="150000"/>
              </a:lnSpc>
              <a:buFont typeface="+mj-lt"/>
              <a:buAutoNum type="arabicPeriod"/>
            </a:pPr>
            <a:r>
              <a:rPr lang="de-DE" sz="2000" b="1" dirty="0"/>
              <a:t>Einmalzahlung</a:t>
            </a:r>
            <a:r>
              <a:rPr lang="de-DE" sz="2000" dirty="0"/>
              <a:t> (400,00€) bis zum 01. März 2026 </a:t>
            </a:r>
          </a:p>
          <a:p>
            <a:pPr marL="342900" indent="-342900" fontAlgn="base">
              <a:lnSpc>
                <a:spcPct val="150000"/>
              </a:lnSpc>
              <a:buFont typeface="+mj-lt"/>
              <a:buAutoNum type="arabicPeriod"/>
            </a:pPr>
            <a:r>
              <a:rPr lang="de-DE" sz="2000" b="1" dirty="0"/>
              <a:t>Ansparmodell 1: </a:t>
            </a:r>
            <a:r>
              <a:rPr lang="de-DE" sz="2000" dirty="0"/>
              <a:t>100€ jeweils zum 01. September 2025, 01. Dezember 2025 und 01. Februar 2026 und 01. April 2026</a:t>
            </a:r>
          </a:p>
          <a:p>
            <a:pPr marL="342900" indent="-342900" fontAlgn="base">
              <a:lnSpc>
                <a:spcPct val="150000"/>
              </a:lnSpc>
              <a:buFont typeface="+mj-lt"/>
              <a:buAutoNum type="arabicPeriod"/>
            </a:pPr>
            <a:r>
              <a:rPr lang="de-DE" sz="2000" b="1" dirty="0"/>
              <a:t>Ansparmodell 2: </a:t>
            </a:r>
            <a:r>
              <a:rPr lang="de-DE" sz="2000" dirty="0"/>
              <a:t>40€ jeweils zum Monatsersten (01. Juli 2025 – 01.April 2026) </a:t>
            </a:r>
          </a:p>
          <a:p>
            <a:pPr marL="914400" lvl="1" indent="-457200">
              <a:lnSpc>
                <a:spcPct val="107000"/>
              </a:lnSpc>
              <a:spcAft>
                <a:spcPts val="800"/>
              </a:spcAft>
              <a:buFont typeface="+mj-lt"/>
              <a:buAutoNum type="arabicPeriod"/>
            </a:pPr>
            <a:endParaRPr lang="de-DE" sz="20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Hund anmelden in Leichter Sprache">
            <a:extLst>
              <a:ext uri="{FF2B5EF4-FFF2-40B4-BE49-F238E27FC236}">
                <a16:creationId xmlns:a16="http://schemas.microsoft.com/office/drawing/2014/main" id="{0B26907C-65E2-E3FB-F001-47C58546574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36877" y="3882666"/>
            <a:ext cx="2839280" cy="189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5773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6824" y="0"/>
            <a:ext cx="9144000" cy="1003110"/>
          </a:xfrm>
          <a:prstGeom prst="rect">
            <a:avLst/>
          </a:prstGeom>
        </p:spPr>
      </p:pic>
      <p:pic>
        <p:nvPicPr>
          <p:cNvPr id="7" name="Picture 4" descr="GBS-Logo_bearbeite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a:xfrm>
            <a:off x="116157" y="61464"/>
            <a:ext cx="7886700" cy="951883"/>
          </a:xfrm>
        </p:spPr>
        <p:txBody>
          <a:bodyPr>
            <a:normAutofit/>
          </a:bodyPr>
          <a:lstStyle/>
          <a:p>
            <a:r>
              <a:rPr lang="de-DE" sz="2800" b="1" dirty="0">
                <a:latin typeface="Arial" panose="020B0604020202020204" pitchFamily="34" charset="0"/>
                <a:cs typeface="Arial" panose="020B0604020202020204" pitchFamily="34" charset="0"/>
              </a:rPr>
              <a:t>6) Ablauf der Bewerbungsphase</a:t>
            </a:r>
          </a:p>
        </p:txBody>
      </p:sp>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p:cNvPicPr>
            <a:picLocks noChangeAspect="1"/>
          </p:cNvPicPr>
          <p:nvPr/>
        </p:nvPicPr>
        <p:blipFill>
          <a:blip r:embed="rId7"/>
          <a:stretch>
            <a:fillRect/>
          </a:stretch>
        </p:blipFill>
        <p:spPr>
          <a:xfrm>
            <a:off x="6925977" y="402339"/>
            <a:ext cx="2153761" cy="273494"/>
          </a:xfrm>
          <a:prstGeom prst="rect">
            <a:avLst/>
          </a:prstGeom>
        </p:spPr>
      </p:pic>
      <p:sp>
        <p:nvSpPr>
          <p:cNvPr id="6" name="Textfeld 5">
            <a:extLst>
              <a:ext uri="{FF2B5EF4-FFF2-40B4-BE49-F238E27FC236}">
                <a16:creationId xmlns:a16="http://schemas.microsoft.com/office/drawing/2014/main" id="{6A9D32EE-0AEE-984C-9022-AD17567C53B8}"/>
              </a:ext>
            </a:extLst>
          </p:cNvPr>
          <p:cNvSpPr txBox="1"/>
          <p:nvPr/>
        </p:nvSpPr>
        <p:spPr>
          <a:xfrm>
            <a:off x="3336877" y="1940224"/>
            <a:ext cx="5363809" cy="1826910"/>
          </a:xfrm>
          <a:prstGeom prst="rect">
            <a:avLst/>
          </a:prstGeom>
          <a:noFill/>
        </p:spPr>
        <p:txBody>
          <a:bodyPr wrap="square" rtlCol="0">
            <a:spAutoFit/>
          </a:bodyPr>
          <a:lstStyle/>
          <a:p>
            <a:pPr lvl="1">
              <a:lnSpc>
                <a:spcPct val="107000"/>
              </a:lnSpc>
              <a:spcAft>
                <a:spcPts val="800"/>
              </a:spcAft>
            </a:pPr>
            <a:r>
              <a:rPr lang="de-DE" sz="2000" dirty="0"/>
              <a:t>Bei einer Zusage nach dem Bewerbungsverfahren sind Sie verpflichtet, die Kosten der Fahrt zu decken.  </a:t>
            </a:r>
          </a:p>
          <a:p>
            <a:pPr lvl="1">
              <a:lnSpc>
                <a:spcPct val="107000"/>
              </a:lnSpc>
              <a:spcAft>
                <a:spcPts val="800"/>
              </a:spcAft>
            </a:pPr>
            <a:r>
              <a:rPr lang="de-DE" sz="2000" b="1" dirty="0"/>
              <a:t>Eine Absage des Reiseplatzes ist dann nur durch eine*</a:t>
            </a:r>
            <a:r>
              <a:rPr lang="de-DE" sz="2000" b="1" dirty="0" err="1"/>
              <a:t>n</a:t>
            </a:r>
            <a:r>
              <a:rPr lang="de-DE" sz="2000" b="1" dirty="0"/>
              <a:t> Nachrücker*in möglich!</a:t>
            </a:r>
            <a:endParaRPr lang="de-DE"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196" name="Picture 4" descr="Sehr Wichtig&quot; Bilder – Durchsuchen 29 Archivfotos, Vektorgrafiken und  Videos | Adobe Stock">
            <a:extLst>
              <a:ext uri="{FF2B5EF4-FFF2-40B4-BE49-F238E27FC236}">
                <a16:creationId xmlns:a16="http://schemas.microsoft.com/office/drawing/2014/main" id="{BED4C405-A661-2255-2839-358EDFE1801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559" t="11871" r="11862" b="15298"/>
          <a:stretch/>
        </p:blipFill>
        <p:spPr bwMode="auto">
          <a:xfrm>
            <a:off x="541739" y="1709785"/>
            <a:ext cx="3122838" cy="225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076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88B4A-B6E3-BB55-7EDB-CA131D5E1825}"/>
            </a:ext>
          </a:extLst>
        </p:cNvPr>
        <p:cNvGrpSpPr/>
        <p:nvPr/>
      </p:nvGrpSpPr>
      <p:grpSpPr>
        <a:xfrm>
          <a:off x="0" y="0"/>
          <a:ext cx="0" cy="0"/>
          <a:chOff x="0" y="0"/>
          <a:chExt cx="0" cy="0"/>
        </a:xfrm>
      </p:grpSpPr>
      <p:pic>
        <p:nvPicPr>
          <p:cNvPr id="16" name="Grafik 15">
            <a:extLst>
              <a:ext uri="{FF2B5EF4-FFF2-40B4-BE49-F238E27FC236}">
                <a16:creationId xmlns:a16="http://schemas.microsoft.com/office/drawing/2014/main" id="{A17ED4D4-961C-1C4D-B393-8D356C5CE6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6824" y="0"/>
            <a:ext cx="9144000" cy="1003110"/>
          </a:xfrm>
          <a:prstGeom prst="rect">
            <a:avLst/>
          </a:prstGeom>
        </p:spPr>
      </p:pic>
      <p:pic>
        <p:nvPicPr>
          <p:cNvPr id="7" name="Picture 4" descr="GBS-Logo_bearbeitet">
            <a:extLst>
              <a:ext uri="{FF2B5EF4-FFF2-40B4-BE49-F238E27FC236}">
                <a16:creationId xmlns:a16="http://schemas.microsoft.com/office/drawing/2014/main" id="{8896EF76-6108-0831-5904-76A6BA1C6D2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AA625FE5-5B4A-E492-EBF3-BBFC595AD899}"/>
              </a:ext>
            </a:extLst>
          </p:cNvPr>
          <p:cNvSpPr>
            <a:spLocks noGrp="1"/>
          </p:cNvSpPr>
          <p:nvPr>
            <p:ph type="title"/>
          </p:nvPr>
        </p:nvSpPr>
        <p:spPr>
          <a:xfrm>
            <a:off x="116157" y="61464"/>
            <a:ext cx="7886700" cy="951883"/>
          </a:xfrm>
        </p:spPr>
        <p:txBody>
          <a:bodyPr>
            <a:normAutofit/>
          </a:bodyPr>
          <a:lstStyle/>
          <a:p>
            <a:r>
              <a:rPr lang="de-DE" sz="2400" b="1" dirty="0">
                <a:latin typeface="Arial" panose="020B0604020202020204" pitchFamily="34" charset="0"/>
                <a:cs typeface="Arial" panose="020B0604020202020204" pitchFamily="34" charset="0"/>
              </a:rPr>
              <a:t>7) Impressionen aus der letzten Fahrt</a:t>
            </a:r>
          </a:p>
        </p:txBody>
      </p:sp>
      <p:pic>
        <p:nvPicPr>
          <p:cNvPr id="11" name="Grafik 10">
            <a:extLst>
              <a:ext uri="{FF2B5EF4-FFF2-40B4-BE49-F238E27FC236}">
                <a16:creationId xmlns:a16="http://schemas.microsoft.com/office/drawing/2014/main" id="{B5EF71BE-A403-9B87-D154-A3ECD72266F0}"/>
              </a:ext>
            </a:extLst>
          </p:cNvPr>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a:extLst>
              <a:ext uri="{FF2B5EF4-FFF2-40B4-BE49-F238E27FC236}">
                <a16:creationId xmlns:a16="http://schemas.microsoft.com/office/drawing/2014/main" id="{F35DAF24-0F00-2E06-681C-FD5A07EF9209}"/>
              </a:ext>
            </a:extLst>
          </p:cNvPr>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a:extLst>
              <a:ext uri="{FF2B5EF4-FFF2-40B4-BE49-F238E27FC236}">
                <a16:creationId xmlns:a16="http://schemas.microsoft.com/office/drawing/2014/main" id="{C41B5938-F598-04DF-46E4-50395FB68710}"/>
              </a:ext>
            </a:extLst>
          </p:cNvPr>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a:extLst>
              <a:ext uri="{FF2B5EF4-FFF2-40B4-BE49-F238E27FC236}">
                <a16:creationId xmlns:a16="http://schemas.microsoft.com/office/drawing/2014/main" id="{2A1B2F12-90D5-DED3-CE53-FDBF9CB0EB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a:extLst>
              <a:ext uri="{FF2B5EF4-FFF2-40B4-BE49-F238E27FC236}">
                <a16:creationId xmlns:a16="http://schemas.microsoft.com/office/drawing/2014/main" id="{4D523018-EE82-5731-E94B-75C48CEC552D}"/>
              </a:ext>
            </a:extLst>
          </p:cNvPr>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a:extLst>
              <a:ext uri="{FF2B5EF4-FFF2-40B4-BE49-F238E27FC236}">
                <a16:creationId xmlns:a16="http://schemas.microsoft.com/office/drawing/2014/main" id="{5FB04472-5F3D-110D-974F-A980DEB326D8}"/>
              </a:ext>
            </a:extLst>
          </p:cNvPr>
          <p:cNvPicPr>
            <a:picLocks noChangeAspect="1"/>
          </p:cNvPicPr>
          <p:nvPr/>
        </p:nvPicPr>
        <p:blipFill>
          <a:blip r:embed="rId7"/>
          <a:stretch>
            <a:fillRect/>
          </a:stretch>
        </p:blipFill>
        <p:spPr>
          <a:xfrm>
            <a:off x="6925977" y="402339"/>
            <a:ext cx="2153761" cy="273494"/>
          </a:xfrm>
          <a:prstGeom prst="rect">
            <a:avLst/>
          </a:prstGeom>
        </p:spPr>
      </p:pic>
      <p:pic>
        <p:nvPicPr>
          <p:cNvPr id="8" name="Grafik 7" descr="Ein Bild, das Gras, draußen, Wolke, Himmel enthält.&#10;&#10;Automatisch generierte Beschreibung">
            <a:extLst>
              <a:ext uri="{FF2B5EF4-FFF2-40B4-BE49-F238E27FC236}">
                <a16:creationId xmlns:a16="http://schemas.microsoft.com/office/drawing/2014/main" id="{EA81BB50-665D-6935-8763-AC1CB7B3A5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210" y="2665321"/>
            <a:ext cx="4227686" cy="3170764"/>
          </a:xfrm>
          <a:prstGeom prst="rect">
            <a:avLst/>
          </a:prstGeom>
        </p:spPr>
      </p:pic>
      <p:pic>
        <p:nvPicPr>
          <p:cNvPr id="10" name="Grafik 9" descr="Ein Bild, das draußen, Wolke, Himmel, Gras enthält.&#10;&#10;Automatisch generierte Beschreibung">
            <a:extLst>
              <a:ext uri="{FF2B5EF4-FFF2-40B4-BE49-F238E27FC236}">
                <a16:creationId xmlns:a16="http://schemas.microsoft.com/office/drawing/2014/main" id="{0B5EE41D-32D2-C7E8-F8CB-599B3E3C4B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4759" y="1095503"/>
            <a:ext cx="4042985" cy="3032239"/>
          </a:xfrm>
          <a:prstGeom prst="rect">
            <a:avLst/>
          </a:prstGeom>
        </p:spPr>
      </p:pic>
      <p:sp>
        <p:nvSpPr>
          <p:cNvPr id="14" name="Textfeld 13">
            <a:extLst>
              <a:ext uri="{FF2B5EF4-FFF2-40B4-BE49-F238E27FC236}">
                <a16:creationId xmlns:a16="http://schemas.microsoft.com/office/drawing/2014/main" id="{57FAD43B-A4A3-ADBC-8DAA-0C685E5A5C98}"/>
              </a:ext>
            </a:extLst>
          </p:cNvPr>
          <p:cNvSpPr txBox="1"/>
          <p:nvPr/>
        </p:nvSpPr>
        <p:spPr>
          <a:xfrm>
            <a:off x="834308" y="1695988"/>
            <a:ext cx="3037489" cy="461665"/>
          </a:xfrm>
          <a:prstGeom prst="rect">
            <a:avLst/>
          </a:prstGeom>
          <a:noFill/>
        </p:spPr>
        <p:txBody>
          <a:bodyPr wrap="square" rtlCol="0">
            <a:spAutoFit/>
          </a:bodyPr>
          <a:lstStyle/>
          <a:p>
            <a:r>
              <a:rPr lang="de-DE" sz="2400" dirty="0"/>
              <a:t>White Cliffs </a:t>
            </a:r>
            <a:r>
              <a:rPr lang="de-DE" sz="2400" dirty="0" err="1"/>
              <a:t>of</a:t>
            </a:r>
            <a:r>
              <a:rPr lang="de-DE" sz="2400" dirty="0"/>
              <a:t> Dover</a:t>
            </a:r>
          </a:p>
        </p:txBody>
      </p:sp>
    </p:spTree>
    <p:extLst>
      <p:ext uri="{BB962C8B-B14F-4D97-AF65-F5344CB8AC3E}">
        <p14:creationId xmlns:p14="http://schemas.microsoft.com/office/powerpoint/2010/main" val="38581556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7DE79-0472-A6AB-13D3-817FB59C5E54}"/>
            </a:ext>
          </a:extLst>
        </p:cNvPr>
        <p:cNvGrpSpPr/>
        <p:nvPr/>
      </p:nvGrpSpPr>
      <p:grpSpPr>
        <a:xfrm>
          <a:off x="0" y="0"/>
          <a:ext cx="0" cy="0"/>
          <a:chOff x="0" y="0"/>
          <a:chExt cx="0" cy="0"/>
        </a:xfrm>
      </p:grpSpPr>
      <p:pic>
        <p:nvPicPr>
          <p:cNvPr id="16" name="Grafik 15">
            <a:extLst>
              <a:ext uri="{FF2B5EF4-FFF2-40B4-BE49-F238E27FC236}">
                <a16:creationId xmlns:a16="http://schemas.microsoft.com/office/drawing/2014/main" id="{D8B601F3-FD24-167D-8BDA-FA58F6E6B6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6824" y="0"/>
            <a:ext cx="9144000" cy="1003110"/>
          </a:xfrm>
          <a:prstGeom prst="rect">
            <a:avLst/>
          </a:prstGeom>
        </p:spPr>
      </p:pic>
      <p:pic>
        <p:nvPicPr>
          <p:cNvPr id="7" name="Picture 4" descr="GBS-Logo_bearbeitet">
            <a:extLst>
              <a:ext uri="{FF2B5EF4-FFF2-40B4-BE49-F238E27FC236}">
                <a16:creationId xmlns:a16="http://schemas.microsoft.com/office/drawing/2014/main" id="{5F597C80-F252-3BB2-FCA2-9B71D5B9ED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a:extLst>
              <a:ext uri="{FF2B5EF4-FFF2-40B4-BE49-F238E27FC236}">
                <a16:creationId xmlns:a16="http://schemas.microsoft.com/office/drawing/2014/main" id="{DDF1A8B8-C7BE-CFD1-219E-487460357399}"/>
              </a:ext>
            </a:extLst>
          </p:cNvPr>
          <p:cNvSpPr>
            <a:spLocks noGrp="1"/>
          </p:cNvSpPr>
          <p:nvPr>
            <p:ph type="title"/>
          </p:nvPr>
        </p:nvSpPr>
        <p:spPr>
          <a:xfrm>
            <a:off x="116157" y="61464"/>
            <a:ext cx="7886700" cy="951883"/>
          </a:xfrm>
        </p:spPr>
        <p:txBody>
          <a:bodyPr>
            <a:normAutofit/>
          </a:bodyPr>
          <a:lstStyle/>
          <a:p>
            <a:r>
              <a:rPr lang="de-DE" sz="2400" b="1" dirty="0">
                <a:latin typeface="Arial" panose="020B0604020202020204" pitchFamily="34" charset="0"/>
                <a:cs typeface="Arial" panose="020B0604020202020204" pitchFamily="34" charset="0"/>
              </a:rPr>
              <a:t>7) Impressionen aus der letzten Fahrt</a:t>
            </a:r>
          </a:p>
        </p:txBody>
      </p:sp>
      <p:pic>
        <p:nvPicPr>
          <p:cNvPr id="11" name="Grafik 10">
            <a:extLst>
              <a:ext uri="{FF2B5EF4-FFF2-40B4-BE49-F238E27FC236}">
                <a16:creationId xmlns:a16="http://schemas.microsoft.com/office/drawing/2014/main" id="{7954E46A-F9CA-4316-A566-E1ED133275B7}"/>
              </a:ext>
            </a:extLst>
          </p:cNvPr>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a:extLst>
              <a:ext uri="{FF2B5EF4-FFF2-40B4-BE49-F238E27FC236}">
                <a16:creationId xmlns:a16="http://schemas.microsoft.com/office/drawing/2014/main" id="{66A165DC-AA52-6A33-AB18-0C124F9D0623}"/>
              </a:ext>
            </a:extLst>
          </p:cNvPr>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a:extLst>
              <a:ext uri="{FF2B5EF4-FFF2-40B4-BE49-F238E27FC236}">
                <a16:creationId xmlns:a16="http://schemas.microsoft.com/office/drawing/2014/main" id="{E92A7204-0F69-36F0-C076-84F5EC9FD1F0}"/>
              </a:ext>
            </a:extLst>
          </p:cNvPr>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a:extLst>
              <a:ext uri="{FF2B5EF4-FFF2-40B4-BE49-F238E27FC236}">
                <a16:creationId xmlns:a16="http://schemas.microsoft.com/office/drawing/2014/main" id="{A702CFA8-26DE-31E6-E82C-E869A3E64B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a:extLst>
              <a:ext uri="{FF2B5EF4-FFF2-40B4-BE49-F238E27FC236}">
                <a16:creationId xmlns:a16="http://schemas.microsoft.com/office/drawing/2014/main" id="{284C1A91-7097-F54E-0A46-ABBF6801BBF3}"/>
              </a:ext>
            </a:extLst>
          </p:cNvPr>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a:extLst>
              <a:ext uri="{FF2B5EF4-FFF2-40B4-BE49-F238E27FC236}">
                <a16:creationId xmlns:a16="http://schemas.microsoft.com/office/drawing/2014/main" id="{5F180684-12BE-758E-FF2C-1D8E6DB7A9D5}"/>
              </a:ext>
            </a:extLst>
          </p:cNvPr>
          <p:cNvPicPr>
            <a:picLocks noChangeAspect="1"/>
          </p:cNvPicPr>
          <p:nvPr/>
        </p:nvPicPr>
        <p:blipFill>
          <a:blip r:embed="rId7"/>
          <a:stretch>
            <a:fillRect/>
          </a:stretch>
        </p:blipFill>
        <p:spPr>
          <a:xfrm>
            <a:off x="6925977" y="402339"/>
            <a:ext cx="2153761" cy="273494"/>
          </a:xfrm>
          <a:prstGeom prst="rect">
            <a:avLst/>
          </a:prstGeom>
        </p:spPr>
      </p:pic>
      <p:sp>
        <p:nvSpPr>
          <p:cNvPr id="14" name="Textfeld 13">
            <a:extLst>
              <a:ext uri="{FF2B5EF4-FFF2-40B4-BE49-F238E27FC236}">
                <a16:creationId xmlns:a16="http://schemas.microsoft.com/office/drawing/2014/main" id="{14538854-A7F7-F9DE-5FC2-F7B99B4D9923}"/>
              </a:ext>
            </a:extLst>
          </p:cNvPr>
          <p:cNvSpPr txBox="1"/>
          <p:nvPr/>
        </p:nvSpPr>
        <p:spPr>
          <a:xfrm>
            <a:off x="204179" y="1252319"/>
            <a:ext cx="3037489" cy="461665"/>
          </a:xfrm>
          <a:prstGeom prst="rect">
            <a:avLst/>
          </a:prstGeom>
          <a:noFill/>
        </p:spPr>
        <p:txBody>
          <a:bodyPr wrap="square" rtlCol="0">
            <a:spAutoFit/>
          </a:bodyPr>
          <a:lstStyle/>
          <a:p>
            <a:r>
              <a:rPr lang="de-DE" sz="2400" dirty="0"/>
              <a:t>London</a:t>
            </a:r>
          </a:p>
        </p:txBody>
      </p:sp>
      <p:pic>
        <p:nvPicPr>
          <p:cNvPr id="6" name="Grafik 5" descr="Ein Bild, das Gebäude, Kunst, Person, Bild enthält.&#10;&#10;Automatisch generierte Beschreibung">
            <a:extLst>
              <a:ext uri="{FF2B5EF4-FFF2-40B4-BE49-F238E27FC236}">
                <a16:creationId xmlns:a16="http://schemas.microsoft.com/office/drawing/2014/main" id="{53E1F727-41C1-2292-B5D1-F2596624F1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8026" y="1144700"/>
            <a:ext cx="3421117" cy="2565838"/>
          </a:xfrm>
          <a:prstGeom prst="rect">
            <a:avLst/>
          </a:prstGeom>
        </p:spPr>
      </p:pic>
      <p:pic>
        <p:nvPicPr>
          <p:cNvPr id="17" name="Grafik 16" descr="Ein Bild, das draußen, Wolke, Himmel, Wasser enthält.&#10;&#10;Automatisch generierte Beschreibung">
            <a:extLst>
              <a:ext uri="{FF2B5EF4-FFF2-40B4-BE49-F238E27FC236}">
                <a16:creationId xmlns:a16="http://schemas.microsoft.com/office/drawing/2014/main" id="{2C450185-D155-2508-5A89-CE2E7DB4D6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3210" y="3354847"/>
            <a:ext cx="3175548" cy="2381661"/>
          </a:xfrm>
          <a:prstGeom prst="rect">
            <a:avLst/>
          </a:prstGeom>
        </p:spPr>
      </p:pic>
      <p:pic>
        <p:nvPicPr>
          <p:cNvPr id="19" name="Grafik 18" descr="Ein Bild, das draußen, Wolke, Himmel, Landfahrzeug enthält.&#10;&#10;Automatisch generierte Beschreibung">
            <a:extLst>
              <a:ext uri="{FF2B5EF4-FFF2-40B4-BE49-F238E27FC236}">
                <a16:creationId xmlns:a16="http://schemas.microsoft.com/office/drawing/2014/main" id="{CE55B73C-7D85-194A-F025-EB225A1D56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9103" y="1121492"/>
            <a:ext cx="3175548" cy="2381661"/>
          </a:xfrm>
          <a:prstGeom prst="rect">
            <a:avLst/>
          </a:prstGeom>
        </p:spPr>
      </p:pic>
      <p:pic>
        <p:nvPicPr>
          <p:cNvPr id="23" name="Grafik 22" descr="Ein Bild, das draußen, Baum, Himmel, Gebäude enthält.&#10;&#10;Automatisch generierte Beschreibung">
            <a:extLst>
              <a:ext uri="{FF2B5EF4-FFF2-40B4-BE49-F238E27FC236}">
                <a16:creationId xmlns:a16="http://schemas.microsoft.com/office/drawing/2014/main" id="{F4313511-9E3B-E4A4-2A61-6BAB73DA83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82205" y="3180377"/>
            <a:ext cx="3091072" cy="2318304"/>
          </a:xfrm>
          <a:prstGeom prst="rect">
            <a:avLst/>
          </a:prstGeom>
        </p:spPr>
      </p:pic>
      <p:pic>
        <p:nvPicPr>
          <p:cNvPr id="25" name="Grafik 24" descr="Ein Bild, das Gebäude, Arkade, Menschen, Im Haus enthält.&#10;&#10;Automatisch generierte Beschreibung">
            <a:extLst>
              <a:ext uri="{FF2B5EF4-FFF2-40B4-BE49-F238E27FC236}">
                <a16:creationId xmlns:a16="http://schemas.microsoft.com/office/drawing/2014/main" id="{7937F385-F0DB-2FBC-538C-CDC2CC1F5D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9078" y="3662602"/>
            <a:ext cx="2876360" cy="2157653"/>
          </a:xfrm>
          <a:prstGeom prst="rect">
            <a:avLst/>
          </a:prstGeom>
        </p:spPr>
      </p:pic>
    </p:spTree>
    <p:extLst>
      <p:ext uri="{BB962C8B-B14F-4D97-AF65-F5344CB8AC3E}">
        <p14:creationId xmlns:p14="http://schemas.microsoft.com/office/powerpoint/2010/main" val="2152938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9291A-8F7D-B5C4-7653-FF90F170161D}"/>
            </a:ext>
          </a:extLst>
        </p:cNvPr>
        <p:cNvGrpSpPr/>
        <p:nvPr/>
      </p:nvGrpSpPr>
      <p:grpSpPr>
        <a:xfrm>
          <a:off x="0" y="0"/>
          <a:ext cx="0" cy="0"/>
          <a:chOff x="0" y="0"/>
          <a:chExt cx="0" cy="0"/>
        </a:xfrm>
      </p:grpSpPr>
      <p:pic>
        <p:nvPicPr>
          <p:cNvPr id="16" name="Grafik 15">
            <a:extLst>
              <a:ext uri="{FF2B5EF4-FFF2-40B4-BE49-F238E27FC236}">
                <a16:creationId xmlns:a16="http://schemas.microsoft.com/office/drawing/2014/main" id="{D5FE5C9C-2079-40BA-6F5E-839D63352B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6824" y="0"/>
            <a:ext cx="9144000" cy="1003110"/>
          </a:xfrm>
          <a:prstGeom prst="rect">
            <a:avLst/>
          </a:prstGeom>
        </p:spPr>
      </p:pic>
      <p:pic>
        <p:nvPicPr>
          <p:cNvPr id="7" name="Picture 4" descr="GBS-Logo_bearbeitet">
            <a:extLst>
              <a:ext uri="{FF2B5EF4-FFF2-40B4-BE49-F238E27FC236}">
                <a16:creationId xmlns:a16="http://schemas.microsoft.com/office/drawing/2014/main" id="{86CA4116-AE0E-9B23-6735-1C5693849C8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a:extLst>
              <a:ext uri="{FF2B5EF4-FFF2-40B4-BE49-F238E27FC236}">
                <a16:creationId xmlns:a16="http://schemas.microsoft.com/office/drawing/2014/main" id="{BE644C5E-8312-CA86-3F4A-7F40C8E9C3B7}"/>
              </a:ext>
            </a:extLst>
          </p:cNvPr>
          <p:cNvSpPr>
            <a:spLocks noGrp="1"/>
          </p:cNvSpPr>
          <p:nvPr>
            <p:ph type="title"/>
          </p:nvPr>
        </p:nvSpPr>
        <p:spPr>
          <a:xfrm>
            <a:off x="116157" y="61464"/>
            <a:ext cx="7886700" cy="951883"/>
          </a:xfrm>
        </p:spPr>
        <p:txBody>
          <a:bodyPr>
            <a:normAutofit/>
          </a:bodyPr>
          <a:lstStyle/>
          <a:p>
            <a:r>
              <a:rPr lang="de-DE" sz="2400" b="1" dirty="0">
                <a:latin typeface="Arial" panose="020B0604020202020204" pitchFamily="34" charset="0"/>
                <a:cs typeface="Arial" panose="020B0604020202020204" pitchFamily="34" charset="0"/>
              </a:rPr>
              <a:t>7) Impressionen aus der letzten Fahrt</a:t>
            </a:r>
          </a:p>
        </p:txBody>
      </p:sp>
      <p:pic>
        <p:nvPicPr>
          <p:cNvPr id="11" name="Grafik 10">
            <a:extLst>
              <a:ext uri="{FF2B5EF4-FFF2-40B4-BE49-F238E27FC236}">
                <a16:creationId xmlns:a16="http://schemas.microsoft.com/office/drawing/2014/main" id="{7DA4A839-B7FF-05DC-8164-3ECCDD8187FF}"/>
              </a:ext>
            </a:extLst>
          </p:cNvPr>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a:extLst>
              <a:ext uri="{FF2B5EF4-FFF2-40B4-BE49-F238E27FC236}">
                <a16:creationId xmlns:a16="http://schemas.microsoft.com/office/drawing/2014/main" id="{0000687B-C2EF-EC78-CD21-D55B778EDECF}"/>
              </a:ext>
            </a:extLst>
          </p:cNvPr>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a:extLst>
              <a:ext uri="{FF2B5EF4-FFF2-40B4-BE49-F238E27FC236}">
                <a16:creationId xmlns:a16="http://schemas.microsoft.com/office/drawing/2014/main" id="{00239C68-14CF-0A28-6287-1E0EA1D059F8}"/>
              </a:ext>
            </a:extLst>
          </p:cNvPr>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a:extLst>
              <a:ext uri="{FF2B5EF4-FFF2-40B4-BE49-F238E27FC236}">
                <a16:creationId xmlns:a16="http://schemas.microsoft.com/office/drawing/2014/main" id="{FB37EF85-F09A-0D0A-D253-5D7CF90A67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a:extLst>
              <a:ext uri="{FF2B5EF4-FFF2-40B4-BE49-F238E27FC236}">
                <a16:creationId xmlns:a16="http://schemas.microsoft.com/office/drawing/2014/main" id="{1F0C0C8D-2556-DA84-73CD-9993555F0741}"/>
              </a:ext>
            </a:extLst>
          </p:cNvPr>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a:extLst>
              <a:ext uri="{FF2B5EF4-FFF2-40B4-BE49-F238E27FC236}">
                <a16:creationId xmlns:a16="http://schemas.microsoft.com/office/drawing/2014/main" id="{53A0CF36-A0CE-83B4-8AF6-0B614673BEC6}"/>
              </a:ext>
            </a:extLst>
          </p:cNvPr>
          <p:cNvPicPr>
            <a:picLocks noChangeAspect="1"/>
          </p:cNvPicPr>
          <p:nvPr/>
        </p:nvPicPr>
        <p:blipFill>
          <a:blip r:embed="rId7"/>
          <a:stretch>
            <a:fillRect/>
          </a:stretch>
        </p:blipFill>
        <p:spPr>
          <a:xfrm>
            <a:off x="6925977" y="402339"/>
            <a:ext cx="2153761" cy="273494"/>
          </a:xfrm>
          <a:prstGeom prst="rect">
            <a:avLst/>
          </a:prstGeom>
        </p:spPr>
      </p:pic>
      <p:sp>
        <p:nvSpPr>
          <p:cNvPr id="14" name="Textfeld 13">
            <a:extLst>
              <a:ext uri="{FF2B5EF4-FFF2-40B4-BE49-F238E27FC236}">
                <a16:creationId xmlns:a16="http://schemas.microsoft.com/office/drawing/2014/main" id="{33243E41-79C3-0BD3-0288-CCD73FF74F78}"/>
              </a:ext>
            </a:extLst>
          </p:cNvPr>
          <p:cNvSpPr txBox="1"/>
          <p:nvPr/>
        </p:nvSpPr>
        <p:spPr>
          <a:xfrm>
            <a:off x="834308" y="1695988"/>
            <a:ext cx="3037489" cy="461665"/>
          </a:xfrm>
          <a:prstGeom prst="rect">
            <a:avLst/>
          </a:prstGeom>
          <a:noFill/>
        </p:spPr>
        <p:txBody>
          <a:bodyPr wrap="square" rtlCol="0">
            <a:spAutoFit/>
          </a:bodyPr>
          <a:lstStyle/>
          <a:p>
            <a:r>
              <a:rPr lang="de-DE" sz="2400" dirty="0"/>
              <a:t>Canterbury</a:t>
            </a:r>
          </a:p>
        </p:txBody>
      </p:sp>
      <p:pic>
        <p:nvPicPr>
          <p:cNvPr id="6" name="Grafik 5" descr="Ein Bild, das draußen, Wolke, Himmel, Natur enthält.&#10;&#10;Automatisch generierte Beschreibung">
            <a:extLst>
              <a:ext uri="{FF2B5EF4-FFF2-40B4-BE49-F238E27FC236}">
                <a16:creationId xmlns:a16="http://schemas.microsoft.com/office/drawing/2014/main" id="{C3842FDB-1F99-23DA-B308-9EF5B6EEB8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90" y="2292702"/>
            <a:ext cx="3488236" cy="2616403"/>
          </a:xfrm>
          <a:prstGeom prst="rect">
            <a:avLst/>
          </a:prstGeom>
        </p:spPr>
      </p:pic>
      <p:pic>
        <p:nvPicPr>
          <p:cNvPr id="17" name="Grafik 16" descr="Ein Bild, das draußen, Kleidung, Schuhwerk, Himmel enthält.&#10;&#10;Automatisch generierte Beschreibung">
            <a:extLst>
              <a:ext uri="{FF2B5EF4-FFF2-40B4-BE49-F238E27FC236}">
                <a16:creationId xmlns:a16="http://schemas.microsoft.com/office/drawing/2014/main" id="{607460A3-0C10-AF5C-FB85-256FA75F9F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1584" y="3621378"/>
            <a:ext cx="3040993" cy="2280745"/>
          </a:xfrm>
          <a:prstGeom prst="rect">
            <a:avLst/>
          </a:prstGeom>
        </p:spPr>
      </p:pic>
      <p:pic>
        <p:nvPicPr>
          <p:cNvPr id="19" name="Grafik 18" descr="Ein Bild, das Gebäude, Kleidung, draußen, Schuhwerk enthält.&#10;&#10;Automatisch generierte Beschreibung">
            <a:extLst>
              <a:ext uri="{FF2B5EF4-FFF2-40B4-BE49-F238E27FC236}">
                <a16:creationId xmlns:a16="http://schemas.microsoft.com/office/drawing/2014/main" id="{860B9990-9FC7-D960-8F61-F048BC3974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4055" y="1072078"/>
            <a:ext cx="3200400" cy="2400300"/>
          </a:xfrm>
          <a:prstGeom prst="rect">
            <a:avLst/>
          </a:prstGeom>
        </p:spPr>
      </p:pic>
      <p:pic>
        <p:nvPicPr>
          <p:cNvPr id="21" name="Grafik 20" descr="Ein Bild, das Wolke, draußen, Himmel, Gebäude enthält.&#10;&#10;Automatisch generierte Beschreibung">
            <a:extLst>
              <a:ext uri="{FF2B5EF4-FFF2-40B4-BE49-F238E27FC236}">
                <a16:creationId xmlns:a16="http://schemas.microsoft.com/office/drawing/2014/main" id="{6D412794-45CA-8D82-FAE0-8FDA91396D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5560227" y="1735226"/>
            <a:ext cx="3907809" cy="2930857"/>
          </a:xfrm>
          <a:prstGeom prst="rect">
            <a:avLst/>
          </a:prstGeom>
        </p:spPr>
      </p:pic>
    </p:spTree>
    <p:extLst>
      <p:ext uri="{BB962C8B-B14F-4D97-AF65-F5344CB8AC3E}">
        <p14:creationId xmlns:p14="http://schemas.microsoft.com/office/powerpoint/2010/main" val="3198170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6824" y="0"/>
            <a:ext cx="9144000" cy="1003110"/>
          </a:xfrm>
          <a:prstGeom prst="rect">
            <a:avLst/>
          </a:prstGeom>
        </p:spPr>
      </p:pic>
      <p:pic>
        <p:nvPicPr>
          <p:cNvPr id="7" name="Picture 4" descr="GBS-Logo_bearbeite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116157" y="61464"/>
            <a:ext cx="7886700" cy="951883"/>
          </a:xfrm>
        </p:spPr>
        <p:txBody>
          <a:bodyPr>
            <a:normAutofit/>
          </a:bodyPr>
          <a:lstStyle/>
          <a:p>
            <a:r>
              <a:rPr lang="de-DE" sz="2800" b="1" dirty="0">
                <a:latin typeface="Arial" panose="020B0604020202020204" pitchFamily="34" charset="0"/>
                <a:cs typeface="Arial" panose="020B0604020202020204" pitchFamily="34" charset="0"/>
              </a:rPr>
              <a:t>8) Fragen</a:t>
            </a:r>
          </a:p>
        </p:txBody>
      </p:sp>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p:cNvPicPr>
            <a:picLocks noChangeAspect="1"/>
          </p:cNvPicPr>
          <p:nvPr/>
        </p:nvPicPr>
        <p:blipFill>
          <a:blip r:embed="rId7"/>
          <a:stretch>
            <a:fillRect/>
          </a:stretch>
        </p:blipFill>
        <p:spPr>
          <a:xfrm>
            <a:off x="6925977" y="402339"/>
            <a:ext cx="2153761" cy="273494"/>
          </a:xfrm>
          <a:prstGeom prst="rect">
            <a:avLst/>
          </a:prstGeom>
        </p:spPr>
      </p:pic>
      <p:pic>
        <p:nvPicPr>
          <p:cNvPr id="1026" name="Picture 2" descr="Developer-Bewerbungsgespräch: “Haben Sie noch Fragen?” - devjobs.at">
            <a:extLst>
              <a:ext uri="{FF2B5EF4-FFF2-40B4-BE49-F238E27FC236}">
                <a16:creationId xmlns:a16="http://schemas.microsoft.com/office/drawing/2014/main" id="{A3B37E94-58AB-9A76-CB17-5AEA0D86E5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2020" y="1790472"/>
            <a:ext cx="5461758" cy="3277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7403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olke, Person, Himmel, draußen enthält.&#10;&#10;Automatisch generierte Beschreibung">
            <a:extLst>
              <a:ext uri="{FF2B5EF4-FFF2-40B4-BE49-F238E27FC236}">
                <a16:creationId xmlns:a16="http://schemas.microsoft.com/office/drawing/2014/main" id="{F3ABFB5C-A4FC-839C-963B-1471FC4BEA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0"/>
            <a:ext cx="9143980" cy="6857990"/>
          </a:xfrm>
          <a:prstGeom prst="rect">
            <a:avLst/>
          </a:prstGeom>
          <a:noFill/>
        </p:spPr>
      </p:pic>
    </p:spTree>
    <p:extLst>
      <p:ext uri="{BB962C8B-B14F-4D97-AF65-F5344CB8AC3E}">
        <p14:creationId xmlns:p14="http://schemas.microsoft.com/office/powerpoint/2010/main" val="146959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3109" y="0"/>
            <a:ext cx="9144000" cy="1003110"/>
          </a:xfrm>
          <a:prstGeom prst="rect">
            <a:avLst/>
          </a:prstGeom>
        </p:spPr>
      </p:pic>
      <p:pic>
        <p:nvPicPr>
          <p:cNvPr id="7" name="Picture 4" descr="GBS-Logo_bearbeite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541739" y="82705"/>
            <a:ext cx="7886700" cy="951883"/>
          </a:xfrm>
        </p:spPr>
        <p:txBody>
          <a:bodyPr>
            <a:normAutofit/>
          </a:bodyPr>
          <a:lstStyle/>
          <a:p>
            <a:r>
              <a:rPr lang="de-DE" sz="2800" b="1" dirty="0">
                <a:latin typeface="Arial" panose="020B0604020202020204" pitchFamily="34" charset="0"/>
                <a:cs typeface="Arial" panose="020B0604020202020204" pitchFamily="34" charset="0"/>
              </a:rPr>
              <a:t>Darum geht es heute:</a:t>
            </a:r>
          </a:p>
        </p:txBody>
      </p:sp>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p:cNvPicPr>
            <a:picLocks noChangeAspect="1"/>
          </p:cNvPicPr>
          <p:nvPr/>
        </p:nvPicPr>
        <p:blipFill>
          <a:blip r:embed="rId7"/>
          <a:stretch>
            <a:fillRect/>
          </a:stretch>
        </p:blipFill>
        <p:spPr>
          <a:xfrm>
            <a:off x="6925977" y="402339"/>
            <a:ext cx="2153761" cy="273494"/>
          </a:xfrm>
          <a:prstGeom prst="rect">
            <a:avLst/>
          </a:prstGeom>
        </p:spPr>
      </p:pic>
      <p:sp>
        <p:nvSpPr>
          <p:cNvPr id="3" name="Textfeld 2">
            <a:extLst>
              <a:ext uri="{FF2B5EF4-FFF2-40B4-BE49-F238E27FC236}">
                <a16:creationId xmlns:a16="http://schemas.microsoft.com/office/drawing/2014/main" id="{4465F57A-2133-0878-C4EE-DF0250789347}"/>
              </a:ext>
            </a:extLst>
          </p:cNvPr>
          <p:cNvSpPr txBox="1"/>
          <p:nvPr/>
        </p:nvSpPr>
        <p:spPr>
          <a:xfrm>
            <a:off x="1955800" y="1511299"/>
            <a:ext cx="2806700" cy="646331"/>
          </a:xfrm>
          <a:prstGeom prst="rect">
            <a:avLst/>
          </a:prstGeom>
          <a:noFill/>
        </p:spPr>
        <p:txBody>
          <a:bodyPr wrap="square" rtlCol="0">
            <a:spAutoFit/>
          </a:bodyPr>
          <a:lstStyle/>
          <a:p>
            <a:pPr marL="342900" indent="-342900">
              <a:buFont typeface="+mj-lt"/>
              <a:buAutoNum type="arabicPeriod"/>
            </a:pPr>
            <a:endParaRPr lang="de-DE" dirty="0"/>
          </a:p>
          <a:p>
            <a:pPr marL="342900" indent="-342900">
              <a:buFont typeface="+mj-lt"/>
              <a:buAutoNum type="arabicPeriod"/>
            </a:pPr>
            <a:endParaRPr lang="de-DE" dirty="0"/>
          </a:p>
        </p:txBody>
      </p:sp>
      <p:sp>
        <p:nvSpPr>
          <p:cNvPr id="9" name="Textfeld 8">
            <a:extLst>
              <a:ext uri="{FF2B5EF4-FFF2-40B4-BE49-F238E27FC236}">
                <a16:creationId xmlns:a16="http://schemas.microsoft.com/office/drawing/2014/main" id="{6E73A5B7-F8AF-88BD-B317-FD0EA53A5666}"/>
              </a:ext>
            </a:extLst>
          </p:cNvPr>
          <p:cNvSpPr txBox="1"/>
          <p:nvPr/>
        </p:nvSpPr>
        <p:spPr>
          <a:xfrm>
            <a:off x="278974" y="1254045"/>
            <a:ext cx="8579228" cy="4284763"/>
          </a:xfrm>
          <a:prstGeom prst="rect">
            <a:avLst/>
          </a:prstGeom>
          <a:noFill/>
        </p:spPr>
        <p:txBody>
          <a:bodyPr wrap="square" rtlCol="0">
            <a:spAutoFit/>
          </a:bodyPr>
          <a:lstStyle/>
          <a:p>
            <a:pPr marL="342900" indent="-342900">
              <a:lnSpc>
                <a:spcPct val="150000"/>
              </a:lnSpc>
              <a:buFont typeface="+mj-lt"/>
              <a:buAutoNum type="arabicParenR"/>
            </a:pPr>
            <a:r>
              <a:rPr lang="de-DE" sz="2300" dirty="0">
                <a:solidFill>
                  <a:srgbClr val="000000"/>
                </a:solidFill>
                <a:ea typeface="Calibri" panose="020F0502020204030204" pitchFamily="34" charset="0"/>
                <a:cs typeface="Frutiger"/>
              </a:rPr>
              <a:t>Ablauf der Fahrt </a:t>
            </a:r>
          </a:p>
          <a:p>
            <a:pPr marL="342900" indent="-342900">
              <a:lnSpc>
                <a:spcPct val="150000"/>
              </a:lnSpc>
              <a:buFont typeface="+mj-lt"/>
              <a:buAutoNum type="arabicParenR"/>
            </a:pPr>
            <a:r>
              <a:rPr lang="de-DE" sz="2300" dirty="0">
                <a:solidFill>
                  <a:srgbClr val="000000"/>
                </a:solidFill>
                <a:ea typeface="Calibri" panose="020F0502020204030204" pitchFamily="34" charset="0"/>
                <a:cs typeface="Frutiger"/>
              </a:rPr>
              <a:t>Geplantes Programm </a:t>
            </a:r>
          </a:p>
          <a:p>
            <a:pPr marL="342900" indent="-342900">
              <a:lnSpc>
                <a:spcPct val="150000"/>
              </a:lnSpc>
              <a:buFont typeface="+mj-lt"/>
              <a:buAutoNum type="arabicParenR"/>
            </a:pPr>
            <a:r>
              <a:rPr lang="de-DE" sz="2300" dirty="0">
                <a:solidFill>
                  <a:srgbClr val="000000"/>
                </a:solidFill>
                <a:ea typeface="Calibri" panose="020F0502020204030204" pitchFamily="34" charset="0"/>
                <a:cs typeface="Frutiger"/>
              </a:rPr>
              <a:t>Aufsichtspflicht und Aktivitäten in Kleingruppen </a:t>
            </a:r>
          </a:p>
          <a:p>
            <a:pPr marL="342900" indent="-342900">
              <a:lnSpc>
                <a:spcPct val="150000"/>
              </a:lnSpc>
              <a:buFont typeface="+mj-lt"/>
              <a:buAutoNum type="arabicParenR"/>
            </a:pPr>
            <a:r>
              <a:rPr lang="de-DE" sz="2300" dirty="0">
                <a:solidFill>
                  <a:srgbClr val="000000"/>
                </a:solidFill>
                <a:ea typeface="Calibri" panose="020F0502020204030204" pitchFamily="34" charset="0"/>
                <a:cs typeface="Frutiger"/>
              </a:rPr>
              <a:t>Verhaltensregeln auf der Fahrt </a:t>
            </a:r>
          </a:p>
          <a:p>
            <a:pPr marL="342900" indent="-342900">
              <a:lnSpc>
                <a:spcPct val="150000"/>
              </a:lnSpc>
              <a:buFont typeface="+mj-lt"/>
              <a:buAutoNum type="arabicParenR"/>
            </a:pPr>
            <a:r>
              <a:rPr lang="de-DE" sz="2300" dirty="0">
                <a:solidFill>
                  <a:srgbClr val="000000"/>
                </a:solidFill>
                <a:ea typeface="Calibri" panose="020F0502020204030204" pitchFamily="34" charset="0"/>
                <a:cs typeface="Frutiger"/>
              </a:rPr>
              <a:t>Reisedokumente und ggf. Visa </a:t>
            </a:r>
          </a:p>
          <a:p>
            <a:pPr marL="342900" indent="-342900">
              <a:lnSpc>
                <a:spcPct val="150000"/>
              </a:lnSpc>
              <a:buFont typeface="+mj-lt"/>
              <a:buAutoNum type="arabicParenR"/>
            </a:pPr>
            <a:r>
              <a:rPr lang="de-DE" sz="2300" dirty="0">
                <a:solidFill>
                  <a:srgbClr val="000000"/>
                </a:solidFill>
                <a:ea typeface="Calibri" panose="020F0502020204030204" pitchFamily="34" charset="0"/>
                <a:cs typeface="Frutiger"/>
              </a:rPr>
              <a:t>Ablauf der Bewerbungsphase</a:t>
            </a:r>
          </a:p>
          <a:p>
            <a:pPr marL="342900" indent="-342900">
              <a:lnSpc>
                <a:spcPct val="150000"/>
              </a:lnSpc>
              <a:buFont typeface="+mj-lt"/>
              <a:buAutoNum type="arabicParenR"/>
            </a:pPr>
            <a:r>
              <a:rPr lang="de-DE" sz="2300" dirty="0"/>
              <a:t>Impressionen aus der letzten Fahrt</a:t>
            </a:r>
          </a:p>
          <a:p>
            <a:pPr marL="342900" indent="-342900">
              <a:lnSpc>
                <a:spcPct val="150000"/>
              </a:lnSpc>
              <a:buFont typeface="+mj-lt"/>
              <a:buAutoNum type="arabicParenR"/>
            </a:pPr>
            <a:r>
              <a:rPr lang="de-DE" sz="2300" dirty="0"/>
              <a:t>Fragen</a:t>
            </a:r>
          </a:p>
        </p:txBody>
      </p:sp>
      <p:pic>
        <p:nvPicPr>
          <p:cNvPr id="14" name="Picture 2" descr="Visualisierung Flipchart &amp; PowerPoint für Ablauf, Weg | Flipchart, Power  point, Visualisierung">
            <a:extLst>
              <a:ext uri="{FF2B5EF4-FFF2-40B4-BE49-F238E27FC236}">
                <a16:creationId xmlns:a16="http://schemas.microsoft.com/office/drawing/2014/main" id="{51D0F781-6FBF-2751-D396-5BDB0ABDE2B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64315" y="1405449"/>
            <a:ext cx="2200583" cy="3189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231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3109" y="0"/>
            <a:ext cx="9144000" cy="1003110"/>
          </a:xfrm>
          <a:prstGeom prst="rect">
            <a:avLst/>
          </a:prstGeom>
        </p:spPr>
      </p:pic>
      <p:pic>
        <p:nvPicPr>
          <p:cNvPr id="7" name="Picture 4" descr="GBS-Logo_bearbeite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500511" y="63145"/>
            <a:ext cx="7886700" cy="951883"/>
          </a:xfrm>
        </p:spPr>
        <p:txBody>
          <a:bodyPr>
            <a:normAutofit/>
          </a:bodyPr>
          <a:lstStyle/>
          <a:p>
            <a:r>
              <a:rPr lang="de-DE" sz="2800" b="1" dirty="0">
                <a:latin typeface="Arial" panose="020B0604020202020204" pitchFamily="34" charset="0"/>
                <a:cs typeface="Arial" panose="020B0604020202020204" pitchFamily="34" charset="0"/>
              </a:rPr>
              <a:t>1) Ablauf der Fahrt</a:t>
            </a:r>
          </a:p>
        </p:txBody>
      </p:sp>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p:cNvPicPr>
            <a:picLocks noChangeAspect="1"/>
          </p:cNvPicPr>
          <p:nvPr/>
        </p:nvPicPr>
        <p:blipFill>
          <a:blip r:embed="rId7"/>
          <a:stretch>
            <a:fillRect/>
          </a:stretch>
        </p:blipFill>
        <p:spPr>
          <a:xfrm>
            <a:off x="6925977" y="402339"/>
            <a:ext cx="2153761" cy="273494"/>
          </a:xfrm>
          <a:prstGeom prst="rect">
            <a:avLst/>
          </a:prstGeom>
        </p:spPr>
      </p:pic>
      <p:sp>
        <p:nvSpPr>
          <p:cNvPr id="9" name="Textfeld 8">
            <a:extLst>
              <a:ext uri="{FF2B5EF4-FFF2-40B4-BE49-F238E27FC236}">
                <a16:creationId xmlns:a16="http://schemas.microsoft.com/office/drawing/2014/main" id="{82E74877-C4CC-FB98-EA98-848E5EA922A3}"/>
              </a:ext>
            </a:extLst>
          </p:cNvPr>
          <p:cNvSpPr txBox="1"/>
          <p:nvPr/>
        </p:nvSpPr>
        <p:spPr>
          <a:xfrm>
            <a:off x="541738" y="1397675"/>
            <a:ext cx="7179862" cy="406265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000" dirty="0"/>
              <a:t>Termin der Englandfahrt: </a:t>
            </a:r>
            <a:r>
              <a:rPr lang="de-DE" sz="2000" b="1" dirty="0"/>
              <a:t>14.06.-19.06.2026</a:t>
            </a:r>
            <a:endParaRPr lang="de-DE" sz="2000" dirty="0"/>
          </a:p>
          <a:p>
            <a:pPr marL="285750" indent="-285750">
              <a:lnSpc>
                <a:spcPct val="150000"/>
              </a:lnSpc>
              <a:buFont typeface="Arial" panose="020B0604020202020204" pitchFamily="34" charset="0"/>
              <a:buChar char="•"/>
            </a:pPr>
            <a:r>
              <a:rPr lang="de-DE" sz="2000" dirty="0"/>
              <a:t>Ziel: Kent / </a:t>
            </a:r>
            <a:r>
              <a:rPr lang="de-DE" sz="2000" dirty="0" err="1"/>
              <a:t>Birchigton</a:t>
            </a:r>
            <a:endParaRPr lang="de-DE" sz="2000" dirty="0"/>
          </a:p>
          <a:p>
            <a:pPr marL="285750" indent="-285750">
              <a:lnSpc>
                <a:spcPct val="150000"/>
              </a:lnSpc>
              <a:buFont typeface="Arial" panose="020B0604020202020204" pitchFamily="34" charset="0"/>
              <a:buChar char="•"/>
            </a:pPr>
            <a:r>
              <a:rPr lang="de-DE" sz="2000" b="1" dirty="0"/>
              <a:t>6 Tage / 4 Übernachtungen</a:t>
            </a:r>
            <a:endParaRPr lang="de-DE" sz="2000" dirty="0"/>
          </a:p>
          <a:p>
            <a:pPr marL="285750" indent="-285750">
              <a:lnSpc>
                <a:spcPct val="150000"/>
              </a:lnSpc>
              <a:buFont typeface="Arial" panose="020B0604020202020204" pitchFamily="34" charset="0"/>
              <a:buChar char="•"/>
            </a:pPr>
            <a:r>
              <a:rPr lang="de-DE" sz="2000" dirty="0"/>
              <a:t>Fahrt im Reisebus </a:t>
            </a:r>
          </a:p>
          <a:p>
            <a:pPr marL="285750" indent="-285750">
              <a:lnSpc>
                <a:spcPct val="150000"/>
              </a:lnSpc>
              <a:buFont typeface="Arial" panose="020B0604020202020204" pitchFamily="34" charset="0"/>
              <a:buChar char="•"/>
            </a:pPr>
            <a:r>
              <a:rPr lang="de-DE" sz="2000" b="1" dirty="0"/>
              <a:t>Halbpension </a:t>
            </a:r>
          </a:p>
          <a:p>
            <a:pPr>
              <a:lnSpc>
                <a:spcPct val="150000"/>
              </a:lnSpc>
            </a:pPr>
            <a:r>
              <a:rPr lang="de-DE" sz="2000" dirty="0"/>
              <a:t>    (Frühstück und Abendessen in den Gastfamilien)</a:t>
            </a:r>
          </a:p>
          <a:p>
            <a:pPr marL="285750" indent="-285750">
              <a:lnSpc>
                <a:spcPct val="150000"/>
              </a:lnSpc>
              <a:buFont typeface="Arial" panose="020B0604020202020204" pitchFamily="34" charset="0"/>
              <a:buChar char="•"/>
            </a:pPr>
            <a:r>
              <a:rPr lang="de-DE" sz="2000" dirty="0"/>
              <a:t>Unterbringung in 2 bis 4-Bett-Zimmern</a:t>
            </a:r>
          </a:p>
          <a:p>
            <a:pPr marL="285750" indent="-285750">
              <a:lnSpc>
                <a:spcPct val="150000"/>
              </a:lnSpc>
              <a:buFont typeface="Arial" panose="020B0604020202020204" pitchFamily="34" charset="0"/>
              <a:buChar char="•"/>
            </a:pPr>
            <a:r>
              <a:rPr lang="de-DE" sz="2000" b="1" dirty="0"/>
              <a:t>Reisepreis: ~ 480€</a:t>
            </a:r>
          </a:p>
          <a:p>
            <a:endParaRPr lang="de-DE" dirty="0"/>
          </a:p>
        </p:txBody>
      </p:sp>
      <p:pic>
        <p:nvPicPr>
          <p:cNvPr id="4100" name="Picture 4" descr="Strichfiguren / Strichmännchen: Koffer, Reise. (Nr. 159) | Strichmännchen,  Stricher, Strichm">
            <a:extLst>
              <a:ext uri="{FF2B5EF4-FFF2-40B4-BE49-F238E27FC236}">
                <a16:creationId xmlns:a16="http://schemas.microsoft.com/office/drawing/2014/main" id="{3317C59B-246A-E52B-2C19-44A4C211DC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791" t="8618" r="15047" b="8981"/>
          <a:stretch/>
        </p:blipFill>
        <p:spPr bwMode="auto">
          <a:xfrm>
            <a:off x="6184927" y="2148298"/>
            <a:ext cx="2417335" cy="203900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9">
            <p14:nvContentPartPr>
              <p14:cNvPr id="3" name="Freihand 2">
                <a:extLst>
                  <a:ext uri="{FF2B5EF4-FFF2-40B4-BE49-F238E27FC236}">
                    <a16:creationId xmlns:a16="http://schemas.microsoft.com/office/drawing/2014/main" id="{5A3A5EBB-AEB8-8808-067C-BDA53419D954}"/>
                  </a:ext>
                </a:extLst>
              </p14:cNvPr>
              <p14:cNvContentPartPr/>
              <p14:nvPr/>
            </p14:nvContentPartPr>
            <p14:xfrm>
              <a:off x="7183966" y="2394508"/>
              <a:ext cx="147960" cy="110160"/>
            </p14:xfrm>
          </p:contentPart>
        </mc:Choice>
        <mc:Fallback xmlns="">
          <p:pic>
            <p:nvPicPr>
              <p:cNvPr id="3" name="Freihand 2">
                <a:extLst>
                  <a:ext uri="{FF2B5EF4-FFF2-40B4-BE49-F238E27FC236}">
                    <a16:creationId xmlns:a16="http://schemas.microsoft.com/office/drawing/2014/main" id="{5A3A5EBB-AEB8-8808-067C-BDA53419D954}"/>
                  </a:ext>
                </a:extLst>
              </p:cNvPr>
              <p:cNvPicPr/>
              <p:nvPr/>
            </p:nvPicPr>
            <p:blipFill>
              <a:blip r:embed="rId10"/>
              <a:stretch>
                <a:fillRect/>
              </a:stretch>
            </p:blipFill>
            <p:spPr>
              <a:xfrm>
                <a:off x="7121326" y="2331868"/>
                <a:ext cx="273600" cy="235800"/>
              </a:xfrm>
              <a:prstGeom prst="rect">
                <a:avLst/>
              </a:prstGeom>
            </p:spPr>
          </p:pic>
        </mc:Fallback>
      </mc:AlternateContent>
    </p:spTree>
    <p:extLst>
      <p:ext uri="{BB962C8B-B14F-4D97-AF65-F5344CB8AC3E}">
        <p14:creationId xmlns:p14="http://schemas.microsoft.com/office/powerpoint/2010/main" val="24220047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3109" y="0"/>
            <a:ext cx="9144000" cy="1003110"/>
          </a:xfrm>
          <a:prstGeom prst="rect">
            <a:avLst/>
          </a:prstGeom>
        </p:spPr>
      </p:pic>
      <p:pic>
        <p:nvPicPr>
          <p:cNvPr id="7" name="Picture 4" descr="GBS-Logo_bearbeite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title"/>
          </p:nvPr>
        </p:nvSpPr>
        <p:spPr>
          <a:xfrm>
            <a:off x="500511" y="63145"/>
            <a:ext cx="7886700" cy="951883"/>
          </a:xfrm>
        </p:spPr>
        <p:txBody>
          <a:bodyPr>
            <a:normAutofit/>
          </a:bodyPr>
          <a:lstStyle/>
          <a:p>
            <a:r>
              <a:rPr lang="de-DE" sz="2800" b="1" dirty="0">
                <a:latin typeface="Arial" panose="020B0604020202020204" pitchFamily="34" charset="0"/>
                <a:cs typeface="Arial" panose="020B0604020202020204" pitchFamily="34" charset="0"/>
              </a:rPr>
              <a:t>1) Ablauf der Fahrt</a:t>
            </a:r>
          </a:p>
        </p:txBody>
      </p:sp>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p:cNvPicPr>
            <a:picLocks noChangeAspect="1"/>
          </p:cNvPicPr>
          <p:nvPr/>
        </p:nvPicPr>
        <p:blipFill>
          <a:blip r:embed="rId7"/>
          <a:stretch>
            <a:fillRect/>
          </a:stretch>
        </p:blipFill>
        <p:spPr>
          <a:xfrm>
            <a:off x="6925977" y="402339"/>
            <a:ext cx="2153761" cy="273494"/>
          </a:xfrm>
          <a:prstGeom prst="rect">
            <a:avLst/>
          </a:prstGeom>
        </p:spPr>
      </p:pic>
      <p:sp>
        <p:nvSpPr>
          <p:cNvPr id="9" name="Textfeld 8">
            <a:extLst>
              <a:ext uri="{FF2B5EF4-FFF2-40B4-BE49-F238E27FC236}">
                <a16:creationId xmlns:a16="http://schemas.microsoft.com/office/drawing/2014/main" id="{82E74877-C4CC-FB98-EA98-848E5EA922A3}"/>
              </a:ext>
            </a:extLst>
          </p:cNvPr>
          <p:cNvSpPr txBox="1"/>
          <p:nvPr/>
        </p:nvSpPr>
        <p:spPr>
          <a:xfrm>
            <a:off x="541738" y="1397675"/>
            <a:ext cx="7179862" cy="411202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000" b="1" dirty="0"/>
              <a:t>Folgende Versicherungen sind im Reisepreis inklusive:</a:t>
            </a:r>
          </a:p>
          <a:p>
            <a:pPr>
              <a:lnSpc>
                <a:spcPct val="150000"/>
              </a:lnSpc>
            </a:pPr>
            <a:endParaRPr lang="de-DE" sz="1050" b="1" dirty="0"/>
          </a:p>
          <a:p>
            <a:pPr marL="742950" lvl="1" indent="-285750">
              <a:lnSpc>
                <a:spcPct val="150000"/>
              </a:lnSpc>
              <a:buFont typeface="Wingdings" pitchFamily="2" charset="2"/>
              <a:buChar char="ü"/>
            </a:pPr>
            <a:r>
              <a:rPr lang="de-DE" dirty="0"/>
              <a:t>Reise-Rücktrittsversicherung plus Lehrer-Ausfallschutz</a:t>
            </a:r>
          </a:p>
          <a:p>
            <a:pPr marL="742950" lvl="1" indent="-285750">
              <a:lnSpc>
                <a:spcPct val="150000"/>
              </a:lnSpc>
              <a:buFont typeface="Wingdings" pitchFamily="2" charset="2"/>
              <a:buChar char="ü"/>
            </a:pPr>
            <a:r>
              <a:rPr lang="de-DE" dirty="0"/>
              <a:t>Reiseabbruch-Versicherung</a:t>
            </a:r>
          </a:p>
          <a:p>
            <a:pPr marL="742950" lvl="1" indent="-285750">
              <a:lnSpc>
                <a:spcPct val="150000"/>
              </a:lnSpc>
              <a:buFont typeface="Wingdings" pitchFamily="2" charset="2"/>
              <a:buChar char="ü"/>
            </a:pPr>
            <a:r>
              <a:rPr lang="de-DE" dirty="0"/>
              <a:t>Reise-Krankenversicherung</a:t>
            </a:r>
          </a:p>
          <a:p>
            <a:pPr marL="742950" lvl="1" indent="-285750">
              <a:lnSpc>
                <a:spcPct val="150000"/>
              </a:lnSpc>
              <a:buFont typeface="Wingdings" pitchFamily="2" charset="2"/>
              <a:buChar char="ü"/>
            </a:pPr>
            <a:r>
              <a:rPr lang="de-DE" dirty="0"/>
              <a:t>Notfall-Versicherung</a:t>
            </a:r>
          </a:p>
          <a:p>
            <a:pPr marL="742950" lvl="1" indent="-285750">
              <a:lnSpc>
                <a:spcPct val="150000"/>
              </a:lnSpc>
              <a:buFont typeface="Wingdings" pitchFamily="2" charset="2"/>
              <a:buChar char="ü"/>
            </a:pPr>
            <a:r>
              <a:rPr lang="de-DE" dirty="0"/>
              <a:t>Reise-Unfallversicherung</a:t>
            </a:r>
          </a:p>
          <a:p>
            <a:pPr marL="742950" lvl="1" indent="-285750">
              <a:lnSpc>
                <a:spcPct val="150000"/>
              </a:lnSpc>
              <a:buFont typeface="Wingdings" pitchFamily="2" charset="2"/>
              <a:buChar char="ü"/>
            </a:pPr>
            <a:r>
              <a:rPr lang="de-DE" dirty="0"/>
              <a:t>Reisegepäck-Versicherung</a:t>
            </a:r>
          </a:p>
          <a:p>
            <a:pPr marL="742950" lvl="1" indent="-285750">
              <a:lnSpc>
                <a:spcPct val="150000"/>
              </a:lnSpc>
              <a:buFont typeface="Wingdings" pitchFamily="2" charset="2"/>
              <a:buChar char="ü"/>
            </a:pPr>
            <a:r>
              <a:rPr lang="de-DE" dirty="0"/>
              <a:t>Reise-Haftpflichtversicherung</a:t>
            </a:r>
          </a:p>
          <a:p>
            <a:pPr marL="742950" lvl="1" indent="-285750">
              <a:lnSpc>
                <a:spcPct val="150000"/>
              </a:lnSpc>
              <a:buFont typeface="Wingdings" pitchFamily="2" charset="2"/>
              <a:buChar char="ü"/>
            </a:pPr>
            <a:r>
              <a:rPr lang="de-DE" dirty="0"/>
              <a:t>Corona-Zusatzschutz</a:t>
            </a:r>
          </a:p>
        </p:txBody>
      </p:sp>
      <p:pic>
        <p:nvPicPr>
          <p:cNvPr id="6" name="Grafik 5">
            <a:extLst>
              <a:ext uri="{FF2B5EF4-FFF2-40B4-BE49-F238E27FC236}">
                <a16:creationId xmlns:a16="http://schemas.microsoft.com/office/drawing/2014/main" id="{CCCA1EB4-4D12-15C8-ED08-BC75FEFB2765}"/>
              </a:ext>
            </a:extLst>
          </p:cNvPr>
          <p:cNvPicPr>
            <a:picLocks noChangeAspect="1"/>
          </p:cNvPicPr>
          <p:nvPr/>
        </p:nvPicPr>
        <p:blipFill rotWithShape="1">
          <a:blip r:embed="rId8">
            <a:extLst>
              <a:ext uri="{28A0092B-C50C-407E-A947-70E740481C1C}">
                <a14:useLocalDpi xmlns:a14="http://schemas.microsoft.com/office/drawing/2010/main" val="0"/>
              </a:ext>
            </a:extLst>
          </a:blip>
          <a:srcRect l="47241" t="20054" r="36322" b="70077"/>
          <a:stretch/>
        </p:blipFill>
        <p:spPr>
          <a:xfrm>
            <a:off x="4912419" y="3429000"/>
            <a:ext cx="3689843" cy="1246249"/>
          </a:xfrm>
          <a:prstGeom prst="rect">
            <a:avLst/>
          </a:prstGeom>
        </p:spPr>
      </p:pic>
    </p:spTree>
    <p:extLst>
      <p:ext uri="{BB962C8B-B14F-4D97-AF65-F5344CB8AC3E}">
        <p14:creationId xmlns:p14="http://schemas.microsoft.com/office/powerpoint/2010/main" val="38522120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818F8-B25D-014E-6CD3-7A1B829FDCF1}"/>
            </a:ext>
          </a:extLst>
        </p:cNvPr>
        <p:cNvGrpSpPr/>
        <p:nvPr/>
      </p:nvGrpSpPr>
      <p:grpSpPr>
        <a:xfrm>
          <a:off x="0" y="0"/>
          <a:ext cx="0" cy="0"/>
          <a:chOff x="0" y="0"/>
          <a:chExt cx="0" cy="0"/>
        </a:xfrm>
      </p:grpSpPr>
      <p:pic>
        <p:nvPicPr>
          <p:cNvPr id="16" name="Grafik 15">
            <a:extLst>
              <a:ext uri="{FF2B5EF4-FFF2-40B4-BE49-F238E27FC236}">
                <a16:creationId xmlns:a16="http://schemas.microsoft.com/office/drawing/2014/main" id="{A4DF7A7F-0FCF-1CC8-9257-D3EA9355A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3109" y="0"/>
            <a:ext cx="9144000" cy="1003110"/>
          </a:xfrm>
          <a:prstGeom prst="rect">
            <a:avLst/>
          </a:prstGeom>
        </p:spPr>
      </p:pic>
      <p:pic>
        <p:nvPicPr>
          <p:cNvPr id="7" name="Picture 4" descr="GBS-Logo_bearbeitet">
            <a:extLst>
              <a:ext uri="{FF2B5EF4-FFF2-40B4-BE49-F238E27FC236}">
                <a16:creationId xmlns:a16="http://schemas.microsoft.com/office/drawing/2014/main" id="{2486376E-64F3-C190-3A61-50156EA704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a:extLst>
              <a:ext uri="{FF2B5EF4-FFF2-40B4-BE49-F238E27FC236}">
                <a16:creationId xmlns:a16="http://schemas.microsoft.com/office/drawing/2014/main" id="{E48BFC26-92AB-0FF0-A00F-8CA964215E0E}"/>
              </a:ext>
            </a:extLst>
          </p:cNvPr>
          <p:cNvSpPr>
            <a:spLocks noGrp="1"/>
          </p:cNvSpPr>
          <p:nvPr>
            <p:ph type="title"/>
          </p:nvPr>
        </p:nvSpPr>
        <p:spPr>
          <a:xfrm>
            <a:off x="500511" y="63145"/>
            <a:ext cx="7886700" cy="951883"/>
          </a:xfrm>
        </p:spPr>
        <p:txBody>
          <a:bodyPr>
            <a:normAutofit/>
          </a:bodyPr>
          <a:lstStyle/>
          <a:p>
            <a:r>
              <a:rPr lang="de-DE" sz="2800" b="1" dirty="0">
                <a:latin typeface="Arial" panose="020B0604020202020204" pitchFamily="34" charset="0"/>
                <a:cs typeface="Arial" panose="020B0604020202020204" pitchFamily="34" charset="0"/>
              </a:rPr>
              <a:t>Unsere Reiseziele: </a:t>
            </a:r>
            <a:r>
              <a:rPr lang="de-DE" sz="2800" b="1" dirty="0" err="1">
                <a:latin typeface="Arial" panose="020B0604020202020204" pitchFamily="34" charset="0"/>
                <a:cs typeface="Arial" panose="020B0604020202020204" pitchFamily="34" charset="0"/>
              </a:rPr>
              <a:t>Birchington</a:t>
            </a:r>
            <a:endParaRPr lang="de-DE" sz="2800" b="1" dirty="0">
              <a:latin typeface="Arial" panose="020B0604020202020204" pitchFamily="34" charset="0"/>
              <a:cs typeface="Arial" panose="020B0604020202020204" pitchFamily="34" charset="0"/>
            </a:endParaRPr>
          </a:p>
        </p:txBody>
      </p:sp>
      <p:pic>
        <p:nvPicPr>
          <p:cNvPr id="11" name="Grafik 10">
            <a:extLst>
              <a:ext uri="{FF2B5EF4-FFF2-40B4-BE49-F238E27FC236}">
                <a16:creationId xmlns:a16="http://schemas.microsoft.com/office/drawing/2014/main" id="{2F9E4370-931D-1691-B43E-61C0FE5AED39}"/>
              </a:ext>
            </a:extLst>
          </p:cNvPr>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a:extLst>
              <a:ext uri="{FF2B5EF4-FFF2-40B4-BE49-F238E27FC236}">
                <a16:creationId xmlns:a16="http://schemas.microsoft.com/office/drawing/2014/main" id="{76737E93-5C2D-5B01-57FF-F58DE361CDB4}"/>
              </a:ext>
            </a:extLst>
          </p:cNvPr>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a:extLst>
              <a:ext uri="{FF2B5EF4-FFF2-40B4-BE49-F238E27FC236}">
                <a16:creationId xmlns:a16="http://schemas.microsoft.com/office/drawing/2014/main" id="{436C2188-E166-A5A6-B790-BE3D913FE0A1}"/>
              </a:ext>
            </a:extLst>
          </p:cNvPr>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a:extLst>
              <a:ext uri="{FF2B5EF4-FFF2-40B4-BE49-F238E27FC236}">
                <a16:creationId xmlns:a16="http://schemas.microsoft.com/office/drawing/2014/main" id="{76EC562C-5A6D-9ADA-3A56-29FF34CA4B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a:extLst>
              <a:ext uri="{FF2B5EF4-FFF2-40B4-BE49-F238E27FC236}">
                <a16:creationId xmlns:a16="http://schemas.microsoft.com/office/drawing/2014/main" id="{26AA4730-A8A1-BA95-75FB-EE29E7FE86CB}"/>
              </a:ext>
            </a:extLst>
          </p:cNvPr>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a:extLst>
              <a:ext uri="{FF2B5EF4-FFF2-40B4-BE49-F238E27FC236}">
                <a16:creationId xmlns:a16="http://schemas.microsoft.com/office/drawing/2014/main" id="{34E4B27E-4407-61BC-307E-93C39F76A95B}"/>
              </a:ext>
            </a:extLst>
          </p:cNvPr>
          <p:cNvPicPr>
            <a:picLocks noChangeAspect="1"/>
          </p:cNvPicPr>
          <p:nvPr/>
        </p:nvPicPr>
        <p:blipFill>
          <a:blip r:embed="rId7"/>
          <a:stretch>
            <a:fillRect/>
          </a:stretch>
        </p:blipFill>
        <p:spPr>
          <a:xfrm>
            <a:off x="6925977" y="402339"/>
            <a:ext cx="2153761" cy="273494"/>
          </a:xfrm>
          <a:prstGeom prst="rect">
            <a:avLst/>
          </a:prstGeom>
        </p:spPr>
      </p:pic>
      <p:sp>
        <p:nvSpPr>
          <p:cNvPr id="8" name="Textfeld 7">
            <a:extLst>
              <a:ext uri="{FF2B5EF4-FFF2-40B4-BE49-F238E27FC236}">
                <a16:creationId xmlns:a16="http://schemas.microsoft.com/office/drawing/2014/main" id="{C08D1A14-3295-5F84-CA92-1CC25E043FEF}"/>
              </a:ext>
            </a:extLst>
          </p:cNvPr>
          <p:cNvSpPr txBox="1"/>
          <p:nvPr/>
        </p:nvSpPr>
        <p:spPr>
          <a:xfrm>
            <a:off x="3679274" y="1335524"/>
            <a:ext cx="4498340" cy="105548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200" dirty="0"/>
              <a:t>Etwa 9800 Einwohner</a:t>
            </a:r>
          </a:p>
          <a:p>
            <a:pPr marL="285750" indent="-285750">
              <a:lnSpc>
                <a:spcPct val="150000"/>
              </a:lnSpc>
              <a:buFont typeface="Arial" panose="020B0604020202020204" pitchFamily="34" charset="0"/>
              <a:buChar char="•"/>
            </a:pPr>
            <a:r>
              <a:rPr lang="de-DE" sz="2200" dirty="0"/>
              <a:t>Gastfamilien/Treffpunkt</a:t>
            </a:r>
          </a:p>
        </p:txBody>
      </p:sp>
      <p:pic>
        <p:nvPicPr>
          <p:cNvPr id="1026" name="Picture 2" descr="Birchington Vale Holiday Park, Birchington, Kent - Pitchup.com">
            <a:extLst>
              <a:ext uri="{FF2B5EF4-FFF2-40B4-BE49-F238E27FC236}">
                <a16:creationId xmlns:a16="http://schemas.microsoft.com/office/drawing/2014/main" id="{46981F64-0619-0C2A-E2A6-ED22D49E81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153" y="1275777"/>
            <a:ext cx="2658115" cy="19935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D987DE5-8D29-B6D3-28E7-9B7880034B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4807" y="3615497"/>
            <a:ext cx="5526922" cy="22107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rchington Area Guide | Miles &amp; Barr">
            <a:extLst>
              <a:ext uri="{FF2B5EF4-FFF2-40B4-BE49-F238E27FC236}">
                <a16:creationId xmlns:a16="http://schemas.microsoft.com/office/drawing/2014/main" id="{E3937030-C0CD-B174-D1CC-A580C804D9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6720" y="3633028"/>
            <a:ext cx="2924317" cy="2193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6454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3109" y="0"/>
            <a:ext cx="9144000" cy="1003110"/>
          </a:xfrm>
          <a:prstGeom prst="rect">
            <a:avLst/>
          </a:prstGeom>
        </p:spPr>
      </p:pic>
      <p:pic>
        <p:nvPicPr>
          <p:cNvPr id="7" name="Picture 4" descr="GBS-Logo_bearbeite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500511" y="63145"/>
            <a:ext cx="7886700" cy="951883"/>
          </a:xfrm>
        </p:spPr>
        <p:txBody>
          <a:bodyPr>
            <a:normAutofit/>
          </a:bodyPr>
          <a:lstStyle/>
          <a:p>
            <a:r>
              <a:rPr lang="de-DE" sz="2800" b="1" dirty="0">
                <a:latin typeface="Arial" panose="020B0604020202020204" pitchFamily="34" charset="0"/>
                <a:cs typeface="Arial" panose="020B0604020202020204" pitchFamily="34" charset="0"/>
              </a:rPr>
              <a:t>Unsere Reiseziele: Canterbury</a:t>
            </a:r>
          </a:p>
        </p:txBody>
      </p:sp>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p:cNvPicPr>
            <a:picLocks noChangeAspect="1"/>
          </p:cNvPicPr>
          <p:nvPr/>
        </p:nvPicPr>
        <p:blipFill>
          <a:blip r:embed="rId7"/>
          <a:stretch>
            <a:fillRect/>
          </a:stretch>
        </p:blipFill>
        <p:spPr>
          <a:xfrm>
            <a:off x="6925977" y="402339"/>
            <a:ext cx="2153761" cy="273494"/>
          </a:xfrm>
          <a:prstGeom prst="rect">
            <a:avLst/>
          </a:prstGeom>
        </p:spPr>
      </p:pic>
      <p:sp>
        <p:nvSpPr>
          <p:cNvPr id="8" name="Textfeld 7">
            <a:extLst>
              <a:ext uri="{FF2B5EF4-FFF2-40B4-BE49-F238E27FC236}">
                <a16:creationId xmlns:a16="http://schemas.microsoft.com/office/drawing/2014/main" id="{DA68CDEC-BCF1-3046-BF1B-70CFAD5B029B}"/>
              </a:ext>
            </a:extLst>
          </p:cNvPr>
          <p:cNvSpPr txBox="1"/>
          <p:nvPr/>
        </p:nvSpPr>
        <p:spPr>
          <a:xfrm>
            <a:off x="3975100" y="1144700"/>
            <a:ext cx="4924626" cy="225106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400" dirty="0"/>
              <a:t>90 km südwestlich von London</a:t>
            </a:r>
          </a:p>
          <a:p>
            <a:pPr marL="285750" indent="-285750">
              <a:lnSpc>
                <a:spcPct val="150000"/>
              </a:lnSpc>
              <a:buFont typeface="Arial" panose="020B0604020202020204" pitchFamily="34" charset="0"/>
              <a:buChar char="•"/>
            </a:pPr>
            <a:r>
              <a:rPr lang="de-DE" sz="2400" dirty="0"/>
              <a:t>40.000 Einwohner</a:t>
            </a:r>
          </a:p>
          <a:p>
            <a:pPr marL="285750" indent="-285750">
              <a:lnSpc>
                <a:spcPct val="150000"/>
              </a:lnSpc>
              <a:buFont typeface="Arial" panose="020B0604020202020204" pitchFamily="34" charset="0"/>
              <a:buChar char="•"/>
            </a:pPr>
            <a:r>
              <a:rPr lang="de-DE" sz="2400" dirty="0"/>
              <a:t>Sehenswürdigkeiten: Canterbury Cathedral und Canterbury Castle </a:t>
            </a:r>
          </a:p>
        </p:txBody>
      </p:sp>
      <p:pic>
        <p:nvPicPr>
          <p:cNvPr id="1026" name="Picture 2" descr="Canterbury Cathedral und Canterbury Tales auf Ihrer Schulfahrt | S-E-T">
            <a:extLst>
              <a:ext uri="{FF2B5EF4-FFF2-40B4-BE49-F238E27FC236}">
                <a16:creationId xmlns:a16="http://schemas.microsoft.com/office/drawing/2014/main" id="{94BFADBD-E4B5-28F5-6C9E-7696A5EE41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 y="1344190"/>
            <a:ext cx="3440569" cy="25804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E TOP 10 Sehenswürdigkeiten in Canterbury 2022 (mit fotos) | Tripadvisor">
            <a:extLst>
              <a:ext uri="{FF2B5EF4-FFF2-40B4-BE49-F238E27FC236}">
                <a16:creationId xmlns:a16="http://schemas.microsoft.com/office/drawing/2014/main" id="{E766CFB1-8D95-89C3-9F66-A05A1E07E1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3074" y="4004948"/>
            <a:ext cx="2213212" cy="17705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isetipps Canterbury: 2022 das Beste in Canterbury entdecken | Expedia">
            <a:extLst>
              <a:ext uri="{FF2B5EF4-FFF2-40B4-BE49-F238E27FC236}">
                <a16:creationId xmlns:a16="http://schemas.microsoft.com/office/drawing/2014/main" id="{2C635FB1-DCC8-94E7-585F-46F9C84234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7851" y="4004948"/>
            <a:ext cx="3147680" cy="177057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mit Pfeil 5">
            <a:extLst>
              <a:ext uri="{FF2B5EF4-FFF2-40B4-BE49-F238E27FC236}">
                <a16:creationId xmlns:a16="http://schemas.microsoft.com/office/drawing/2014/main" id="{92233B5C-610B-5151-9140-4ABC311F7AA5}"/>
              </a:ext>
            </a:extLst>
          </p:cNvPr>
          <p:cNvCxnSpPr>
            <a:cxnSpLocks/>
          </p:cNvCxnSpPr>
          <p:nvPr/>
        </p:nvCxnSpPr>
        <p:spPr>
          <a:xfrm flipH="1">
            <a:off x="4568588" y="3347797"/>
            <a:ext cx="317519" cy="65715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4" name="Gerade Verbindung mit Pfeil 13">
            <a:extLst>
              <a:ext uri="{FF2B5EF4-FFF2-40B4-BE49-F238E27FC236}">
                <a16:creationId xmlns:a16="http://schemas.microsoft.com/office/drawing/2014/main" id="{9C3C5FE0-0C34-CA34-9E2E-137B21F4A53D}"/>
              </a:ext>
            </a:extLst>
          </p:cNvPr>
          <p:cNvCxnSpPr/>
          <p:nvPr/>
        </p:nvCxnSpPr>
        <p:spPr>
          <a:xfrm>
            <a:off x="6932801" y="3287652"/>
            <a:ext cx="577843" cy="717296"/>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533301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3109" y="0"/>
            <a:ext cx="9144000" cy="1003110"/>
          </a:xfrm>
          <a:prstGeom prst="rect">
            <a:avLst/>
          </a:prstGeom>
        </p:spPr>
      </p:pic>
      <p:pic>
        <p:nvPicPr>
          <p:cNvPr id="7" name="Picture 4" descr="GBS-Logo_bearbeite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500511" y="63145"/>
            <a:ext cx="7886700" cy="951883"/>
          </a:xfrm>
        </p:spPr>
        <p:txBody>
          <a:bodyPr>
            <a:normAutofit/>
          </a:bodyPr>
          <a:lstStyle/>
          <a:p>
            <a:r>
              <a:rPr lang="de-DE" sz="2800" b="1" dirty="0">
                <a:latin typeface="Arial" panose="020B0604020202020204" pitchFamily="34" charset="0"/>
                <a:cs typeface="Arial" panose="020B0604020202020204" pitchFamily="34" charset="0"/>
              </a:rPr>
              <a:t>Unsere Reiseziele: London</a:t>
            </a:r>
          </a:p>
        </p:txBody>
      </p:sp>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p:cNvPicPr>
            <a:picLocks noChangeAspect="1"/>
          </p:cNvPicPr>
          <p:nvPr/>
        </p:nvPicPr>
        <p:blipFill>
          <a:blip r:embed="rId7"/>
          <a:stretch>
            <a:fillRect/>
          </a:stretch>
        </p:blipFill>
        <p:spPr>
          <a:xfrm>
            <a:off x="6925977" y="402339"/>
            <a:ext cx="2153761" cy="273494"/>
          </a:xfrm>
          <a:prstGeom prst="rect">
            <a:avLst/>
          </a:prstGeom>
        </p:spPr>
      </p:pic>
      <p:sp>
        <p:nvSpPr>
          <p:cNvPr id="8" name="Textfeld 7">
            <a:extLst>
              <a:ext uri="{FF2B5EF4-FFF2-40B4-BE49-F238E27FC236}">
                <a16:creationId xmlns:a16="http://schemas.microsoft.com/office/drawing/2014/main" id="{DA68CDEC-BCF1-3046-BF1B-70CFAD5B029B}"/>
              </a:ext>
            </a:extLst>
          </p:cNvPr>
          <p:cNvSpPr txBox="1"/>
          <p:nvPr/>
        </p:nvSpPr>
        <p:spPr>
          <a:xfrm>
            <a:off x="2828374" y="1335524"/>
            <a:ext cx="5349240" cy="156337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sz="2200" dirty="0"/>
              <a:t>Etwa 9 Millionen Einwohner</a:t>
            </a:r>
          </a:p>
          <a:p>
            <a:pPr marL="285750" indent="-285750">
              <a:lnSpc>
                <a:spcPct val="150000"/>
              </a:lnSpc>
              <a:buFont typeface="Arial" panose="020B0604020202020204" pitchFamily="34" charset="0"/>
              <a:buChar char="•"/>
            </a:pPr>
            <a:r>
              <a:rPr lang="de-DE" sz="2200" dirty="0"/>
              <a:t>Hauptstadt von Großbritannien</a:t>
            </a:r>
          </a:p>
          <a:p>
            <a:pPr marL="285750" indent="-285750">
              <a:lnSpc>
                <a:spcPct val="150000"/>
              </a:lnSpc>
              <a:buFont typeface="Arial" panose="020B0604020202020204" pitchFamily="34" charset="0"/>
              <a:buChar char="•"/>
            </a:pPr>
            <a:r>
              <a:rPr lang="de-DE" sz="2200" dirty="0"/>
              <a:t>Sehenswürdigkeiten (u.a.):</a:t>
            </a:r>
          </a:p>
        </p:txBody>
      </p:sp>
      <p:pic>
        <p:nvPicPr>
          <p:cNvPr id="3" name="Picture 2" descr="Tower Of London Wallpapers - Wallpaper Cave">
            <a:extLst>
              <a:ext uri="{FF2B5EF4-FFF2-40B4-BE49-F238E27FC236}">
                <a16:creationId xmlns:a16="http://schemas.microsoft.com/office/drawing/2014/main" id="{10D9013F-1689-73E1-41F2-BE2FB2871C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2986" y="4149924"/>
            <a:ext cx="2661750" cy="16635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riting In London Uk Everyone Knows Big Ben, Buckingham Palace And ...">
            <a:extLst>
              <a:ext uri="{FF2B5EF4-FFF2-40B4-BE49-F238E27FC236}">
                <a16:creationId xmlns:a16="http://schemas.microsoft.com/office/drawing/2014/main" id="{11616B82-7ED6-CD7A-07FD-E401C60EEE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1549" y="4139149"/>
            <a:ext cx="2584892" cy="16801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ロンドン・アイの観光情報（料金・行き方・営業時間） - HowTravel">
            <a:extLst>
              <a:ext uri="{FF2B5EF4-FFF2-40B4-BE49-F238E27FC236}">
                <a16:creationId xmlns:a16="http://schemas.microsoft.com/office/drawing/2014/main" id="{22E5A3B9-AD99-94A7-02F6-1C37870642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984" y="4149924"/>
            <a:ext cx="2495390" cy="1663594"/>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a:extLst>
              <a:ext uri="{FF2B5EF4-FFF2-40B4-BE49-F238E27FC236}">
                <a16:creationId xmlns:a16="http://schemas.microsoft.com/office/drawing/2014/main" id="{CC6ED64E-AD3C-9CD8-CEE0-798F33B9C209}"/>
              </a:ext>
            </a:extLst>
          </p:cNvPr>
          <p:cNvSpPr txBox="1"/>
          <p:nvPr/>
        </p:nvSpPr>
        <p:spPr>
          <a:xfrm>
            <a:off x="767255" y="3720662"/>
            <a:ext cx="1555531" cy="369332"/>
          </a:xfrm>
          <a:prstGeom prst="rect">
            <a:avLst/>
          </a:prstGeom>
          <a:noFill/>
        </p:spPr>
        <p:txBody>
          <a:bodyPr wrap="square" rtlCol="0">
            <a:spAutoFit/>
          </a:bodyPr>
          <a:lstStyle/>
          <a:p>
            <a:r>
              <a:rPr lang="de-DE" dirty="0"/>
              <a:t>London Eye</a:t>
            </a:r>
          </a:p>
        </p:txBody>
      </p:sp>
      <p:sp>
        <p:nvSpPr>
          <p:cNvPr id="19" name="Textfeld 18">
            <a:extLst>
              <a:ext uri="{FF2B5EF4-FFF2-40B4-BE49-F238E27FC236}">
                <a16:creationId xmlns:a16="http://schemas.microsoft.com/office/drawing/2014/main" id="{A50DA898-8908-F28E-2C64-7EC899586CA0}"/>
              </a:ext>
            </a:extLst>
          </p:cNvPr>
          <p:cNvSpPr txBox="1"/>
          <p:nvPr/>
        </p:nvSpPr>
        <p:spPr>
          <a:xfrm>
            <a:off x="3679274" y="3703323"/>
            <a:ext cx="1670492" cy="369332"/>
          </a:xfrm>
          <a:prstGeom prst="rect">
            <a:avLst/>
          </a:prstGeom>
          <a:noFill/>
        </p:spPr>
        <p:txBody>
          <a:bodyPr wrap="square">
            <a:spAutoFit/>
          </a:bodyPr>
          <a:lstStyle/>
          <a:p>
            <a:r>
              <a:rPr lang="de-DE" dirty="0"/>
              <a:t>Tower Bridge</a:t>
            </a:r>
          </a:p>
        </p:txBody>
      </p:sp>
      <p:sp>
        <p:nvSpPr>
          <p:cNvPr id="21" name="Textfeld 20">
            <a:extLst>
              <a:ext uri="{FF2B5EF4-FFF2-40B4-BE49-F238E27FC236}">
                <a16:creationId xmlns:a16="http://schemas.microsoft.com/office/drawing/2014/main" id="{55A9BA8D-C227-F1B3-DDA1-1CC40828D0D7}"/>
              </a:ext>
            </a:extLst>
          </p:cNvPr>
          <p:cNvSpPr txBox="1"/>
          <p:nvPr/>
        </p:nvSpPr>
        <p:spPr>
          <a:xfrm>
            <a:off x="5845792" y="3703323"/>
            <a:ext cx="3048000" cy="369332"/>
          </a:xfrm>
          <a:prstGeom prst="rect">
            <a:avLst/>
          </a:prstGeom>
          <a:noFill/>
        </p:spPr>
        <p:txBody>
          <a:bodyPr wrap="square">
            <a:spAutoFit/>
          </a:bodyPr>
          <a:lstStyle/>
          <a:p>
            <a:r>
              <a:rPr lang="de-DE" dirty="0"/>
              <a:t>Big Ben / Westminster Abbey</a:t>
            </a:r>
          </a:p>
        </p:txBody>
      </p:sp>
      <p:pic>
        <p:nvPicPr>
          <p:cNvPr id="1034" name="Picture 10" descr="Sight-Seeing: London - Sophist Almanac">
            <a:extLst>
              <a:ext uri="{FF2B5EF4-FFF2-40B4-BE49-F238E27FC236}">
                <a16:creationId xmlns:a16="http://schemas.microsoft.com/office/drawing/2014/main" id="{0CD39543-5050-591A-393F-DCA292DD71C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9058" t="3917" r="10842" b="7953"/>
          <a:stretch/>
        </p:blipFill>
        <p:spPr bwMode="auto">
          <a:xfrm>
            <a:off x="500511" y="1090416"/>
            <a:ext cx="1817914" cy="249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8305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print">
            <a:extLst>
              <a:ext uri="{28A0092B-C50C-407E-A947-70E740481C1C}">
                <a14:useLocalDpi xmlns:a14="http://schemas.microsoft.com/office/drawing/2010/main" val="0"/>
              </a:ext>
            </a:extLst>
          </a:blip>
          <a:srcRect t="18563" b="66820"/>
          <a:stretch/>
        </p:blipFill>
        <p:spPr>
          <a:xfrm>
            <a:off x="-3109" y="0"/>
            <a:ext cx="9144000" cy="1003110"/>
          </a:xfrm>
          <a:prstGeom prst="rect">
            <a:avLst/>
          </a:prstGeom>
        </p:spPr>
      </p:pic>
      <p:pic>
        <p:nvPicPr>
          <p:cNvPr id="7" name="Picture 4" descr="GBS-Logo_bearbeite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1" t="3157" r="1144"/>
          <a:stretch/>
        </p:blipFill>
        <p:spPr bwMode="auto">
          <a:xfrm>
            <a:off x="6482251" y="294867"/>
            <a:ext cx="450550" cy="447494"/>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500511" y="63145"/>
            <a:ext cx="7886700" cy="951883"/>
          </a:xfrm>
        </p:spPr>
        <p:txBody>
          <a:bodyPr>
            <a:normAutofit/>
          </a:bodyPr>
          <a:lstStyle/>
          <a:p>
            <a:r>
              <a:rPr lang="de-DE" sz="2800" b="1" dirty="0">
                <a:latin typeface="Arial" panose="020B0604020202020204" pitchFamily="34" charset="0"/>
                <a:cs typeface="Arial" panose="020B0604020202020204" pitchFamily="34" charset="0"/>
              </a:rPr>
              <a:t>2) Geplantes Programm</a:t>
            </a:r>
          </a:p>
        </p:txBody>
      </p:sp>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t="83788"/>
          <a:stretch/>
        </p:blipFill>
        <p:spPr>
          <a:xfrm>
            <a:off x="1084997" y="6127846"/>
            <a:ext cx="4503761" cy="730154"/>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l="75942" t="33333" b="50000"/>
          <a:stretch/>
        </p:blipFill>
        <p:spPr>
          <a:xfrm>
            <a:off x="0" y="6121021"/>
            <a:ext cx="1083478" cy="750627"/>
          </a:xfrm>
          <a:prstGeom prst="rect">
            <a:avLst/>
          </a:prstGeom>
        </p:spPr>
      </p:pic>
      <p:pic>
        <p:nvPicPr>
          <p:cNvPr id="13" name="Grafik 12"/>
          <p:cNvPicPr>
            <a:picLocks noChangeAspect="1"/>
          </p:cNvPicPr>
          <p:nvPr/>
        </p:nvPicPr>
        <p:blipFill rotWithShape="1">
          <a:blip r:embed="rId5">
            <a:extLst>
              <a:ext uri="{28A0092B-C50C-407E-A947-70E740481C1C}">
                <a14:useLocalDpi xmlns:a14="http://schemas.microsoft.com/office/drawing/2010/main" val="0"/>
              </a:ext>
            </a:extLst>
          </a:blip>
          <a:srcRect t="16601" r="20909" b="66732"/>
          <a:stretch/>
        </p:blipFill>
        <p:spPr>
          <a:xfrm>
            <a:off x="5588759" y="6117609"/>
            <a:ext cx="3562066" cy="750627"/>
          </a:xfrm>
          <a:prstGeom prst="rect">
            <a:avLst/>
          </a:prstGeom>
        </p:spPr>
      </p:pic>
      <p:pic>
        <p:nvPicPr>
          <p:cNvPr id="5" name="Inhaltsplatzhalter 3"/>
          <p:cNvPicPr>
            <a:picLocks noChangeAspect="1"/>
          </p:cNvPicPr>
          <p:nvPr/>
        </p:nvPicPr>
        <p:blipFill rotWithShape="1">
          <a:blip r:embed="rId6" cstate="print">
            <a:extLst>
              <a:ext uri="{28A0092B-C50C-407E-A947-70E740481C1C}">
                <a14:useLocalDpi xmlns:a14="http://schemas.microsoft.com/office/drawing/2010/main" val="0"/>
              </a:ext>
            </a:extLst>
          </a:blip>
          <a:srcRect l="72491" t="25216" r="16834"/>
          <a:stretch/>
        </p:blipFill>
        <p:spPr>
          <a:xfrm rot="5400000">
            <a:off x="4534595" y="2269068"/>
            <a:ext cx="67986" cy="9150824"/>
          </a:xfrm>
          <a:prstGeom prst="rect">
            <a:avLst/>
          </a:prstGeom>
        </p:spPr>
      </p:pic>
      <p:pic>
        <p:nvPicPr>
          <p:cNvPr id="4" name="Inhaltsplatzhalt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1" t="25216" r="34213"/>
          <a:stretch/>
        </p:blipFill>
        <p:spPr>
          <a:xfrm rot="5400000">
            <a:off x="4545475" y="1527780"/>
            <a:ext cx="46228" cy="9150824"/>
          </a:xfrm>
        </p:spPr>
      </p:pic>
      <p:pic>
        <p:nvPicPr>
          <p:cNvPr id="15" name="Grafik 14"/>
          <p:cNvPicPr>
            <a:picLocks noChangeAspect="1"/>
          </p:cNvPicPr>
          <p:nvPr/>
        </p:nvPicPr>
        <p:blipFill>
          <a:blip r:embed="rId7"/>
          <a:stretch>
            <a:fillRect/>
          </a:stretch>
        </p:blipFill>
        <p:spPr>
          <a:xfrm>
            <a:off x="6925977" y="402339"/>
            <a:ext cx="2153761" cy="273494"/>
          </a:xfrm>
          <a:prstGeom prst="rect">
            <a:avLst/>
          </a:prstGeom>
        </p:spPr>
      </p:pic>
      <p:graphicFrame>
        <p:nvGraphicFramePr>
          <p:cNvPr id="3" name="Tabelle 7">
            <a:extLst>
              <a:ext uri="{FF2B5EF4-FFF2-40B4-BE49-F238E27FC236}">
                <a16:creationId xmlns:a16="http://schemas.microsoft.com/office/drawing/2014/main" id="{823D817C-1239-7CDA-756A-65A14115957C}"/>
              </a:ext>
            </a:extLst>
          </p:cNvPr>
          <p:cNvGraphicFramePr>
            <a:graphicFrameLocks noGrp="1"/>
          </p:cNvGraphicFramePr>
          <p:nvPr>
            <p:extLst>
              <p:ext uri="{D42A27DB-BD31-4B8C-83A1-F6EECF244321}">
                <p14:modId xmlns:p14="http://schemas.microsoft.com/office/powerpoint/2010/main" val="2550832984"/>
              </p:ext>
            </p:extLst>
          </p:nvPr>
        </p:nvGraphicFramePr>
        <p:xfrm>
          <a:off x="279399" y="1267899"/>
          <a:ext cx="8585202" cy="3603821"/>
        </p:xfrm>
        <a:graphic>
          <a:graphicData uri="http://schemas.openxmlformats.org/drawingml/2006/table">
            <a:tbl>
              <a:tblPr firstRow="1" bandRow="1">
                <a:tableStyleId>{5C22544A-7EE6-4342-B048-85BDC9FD1C3A}</a:tableStyleId>
              </a:tblPr>
              <a:tblGrid>
                <a:gridCol w="1430867">
                  <a:extLst>
                    <a:ext uri="{9D8B030D-6E8A-4147-A177-3AD203B41FA5}">
                      <a16:colId xmlns:a16="http://schemas.microsoft.com/office/drawing/2014/main" val="3455657629"/>
                    </a:ext>
                  </a:extLst>
                </a:gridCol>
                <a:gridCol w="1430867">
                  <a:extLst>
                    <a:ext uri="{9D8B030D-6E8A-4147-A177-3AD203B41FA5}">
                      <a16:colId xmlns:a16="http://schemas.microsoft.com/office/drawing/2014/main" val="3876404014"/>
                    </a:ext>
                  </a:extLst>
                </a:gridCol>
                <a:gridCol w="1430867">
                  <a:extLst>
                    <a:ext uri="{9D8B030D-6E8A-4147-A177-3AD203B41FA5}">
                      <a16:colId xmlns:a16="http://schemas.microsoft.com/office/drawing/2014/main" val="549747312"/>
                    </a:ext>
                  </a:extLst>
                </a:gridCol>
                <a:gridCol w="1430867">
                  <a:extLst>
                    <a:ext uri="{9D8B030D-6E8A-4147-A177-3AD203B41FA5}">
                      <a16:colId xmlns:a16="http://schemas.microsoft.com/office/drawing/2014/main" val="3451241269"/>
                    </a:ext>
                  </a:extLst>
                </a:gridCol>
                <a:gridCol w="1430867">
                  <a:extLst>
                    <a:ext uri="{9D8B030D-6E8A-4147-A177-3AD203B41FA5}">
                      <a16:colId xmlns:a16="http://schemas.microsoft.com/office/drawing/2014/main" val="2006117949"/>
                    </a:ext>
                  </a:extLst>
                </a:gridCol>
                <a:gridCol w="1430867">
                  <a:extLst>
                    <a:ext uri="{9D8B030D-6E8A-4147-A177-3AD203B41FA5}">
                      <a16:colId xmlns:a16="http://schemas.microsoft.com/office/drawing/2014/main" val="3561502236"/>
                    </a:ext>
                  </a:extLst>
                </a:gridCol>
              </a:tblGrid>
              <a:tr h="586301">
                <a:tc>
                  <a:txBody>
                    <a:bodyPr/>
                    <a:lstStyle/>
                    <a:p>
                      <a:pPr algn="ctr"/>
                      <a:r>
                        <a:rPr lang="de-DE" dirty="0"/>
                        <a:t>Sonntag</a:t>
                      </a:r>
                    </a:p>
                  </a:txBody>
                  <a:tcPr anchor="ctr"/>
                </a:tc>
                <a:tc>
                  <a:txBody>
                    <a:bodyPr/>
                    <a:lstStyle/>
                    <a:p>
                      <a:pPr algn="ctr"/>
                      <a:r>
                        <a:rPr lang="de-DE" dirty="0"/>
                        <a:t>Montag</a:t>
                      </a:r>
                    </a:p>
                  </a:txBody>
                  <a:tcPr anchor="ctr"/>
                </a:tc>
                <a:tc>
                  <a:txBody>
                    <a:bodyPr/>
                    <a:lstStyle/>
                    <a:p>
                      <a:pPr algn="ctr"/>
                      <a:r>
                        <a:rPr lang="de-DE" dirty="0"/>
                        <a:t>Dienstag</a:t>
                      </a:r>
                    </a:p>
                  </a:txBody>
                  <a:tcPr anchor="ctr"/>
                </a:tc>
                <a:tc>
                  <a:txBody>
                    <a:bodyPr/>
                    <a:lstStyle/>
                    <a:p>
                      <a:pPr algn="ctr"/>
                      <a:r>
                        <a:rPr lang="de-DE" dirty="0"/>
                        <a:t>Mittwoch</a:t>
                      </a:r>
                    </a:p>
                  </a:txBody>
                  <a:tcPr anchor="ctr"/>
                </a:tc>
                <a:tc>
                  <a:txBody>
                    <a:bodyPr/>
                    <a:lstStyle/>
                    <a:p>
                      <a:pPr algn="ctr"/>
                      <a:r>
                        <a:rPr lang="de-DE" dirty="0"/>
                        <a:t>Donnerstag</a:t>
                      </a:r>
                    </a:p>
                  </a:txBody>
                  <a:tcPr anchor="ctr"/>
                </a:tc>
                <a:tc>
                  <a:txBody>
                    <a:bodyPr/>
                    <a:lstStyle/>
                    <a:p>
                      <a:pPr algn="ctr"/>
                      <a:r>
                        <a:rPr lang="de-DE" dirty="0"/>
                        <a:t>Freitag</a:t>
                      </a:r>
                    </a:p>
                  </a:txBody>
                  <a:tcPr anchor="ctr"/>
                </a:tc>
                <a:extLst>
                  <a:ext uri="{0D108BD9-81ED-4DB2-BD59-A6C34878D82A}">
                    <a16:rowId xmlns:a16="http://schemas.microsoft.com/office/drawing/2014/main" val="3340998826"/>
                  </a:ext>
                </a:extLst>
              </a:tr>
              <a:tr h="2799803">
                <a:tc>
                  <a:txBody>
                    <a:bodyPr/>
                    <a:lstStyle/>
                    <a:p>
                      <a:r>
                        <a:rPr lang="de-DE" sz="1600" b="1" dirty="0"/>
                        <a:t>Anreise</a:t>
                      </a:r>
                      <a:r>
                        <a:rPr lang="de-DE" sz="1600" dirty="0"/>
                        <a:t> </a:t>
                      </a:r>
                      <a:r>
                        <a:rPr lang="de-DE" sz="1400" dirty="0"/>
                        <a:t>(Treffpunkt morgens zwischen 5 und 6 Uhr an der GBS)</a:t>
                      </a:r>
                    </a:p>
                    <a:p>
                      <a:endParaRPr lang="de-DE" sz="1600" dirty="0"/>
                    </a:p>
                    <a:p>
                      <a:r>
                        <a:rPr lang="de-DE" sz="1600" b="1" dirty="0"/>
                        <a:t>Abendessen in Gastfamilien</a:t>
                      </a:r>
                    </a:p>
                  </a:txBody>
                  <a:tcPr/>
                </a:tc>
                <a:tc>
                  <a:txBody>
                    <a:bodyPr/>
                    <a:lstStyle/>
                    <a:p>
                      <a:r>
                        <a:rPr lang="de-DE" sz="1600" b="1" dirty="0"/>
                        <a:t>???</a:t>
                      </a:r>
                    </a:p>
                    <a:p>
                      <a:endParaRPr lang="de-DE" sz="1600" b="1" dirty="0"/>
                    </a:p>
                    <a:p>
                      <a:r>
                        <a:rPr lang="de-DE" sz="1600" b="1" dirty="0"/>
                        <a:t>Ab Mittag:</a:t>
                      </a:r>
                    </a:p>
                    <a:p>
                      <a:r>
                        <a:rPr lang="de-DE" sz="1600" b="1" dirty="0"/>
                        <a:t>Besichtigung Dover Castle</a:t>
                      </a:r>
                    </a:p>
                    <a:p>
                      <a:endParaRPr lang="de-DE" sz="1600" b="1" dirty="0"/>
                    </a:p>
                    <a:p>
                      <a:r>
                        <a:rPr lang="de-DE" sz="1600" b="1" dirty="0"/>
                        <a:t>Spaziergang zu den White Cliffs </a:t>
                      </a:r>
                      <a:r>
                        <a:rPr lang="de-DE" sz="1600" b="1" dirty="0" err="1"/>
                        <a:t>of</a:t>
                      </a:r>
                      <a:r>
                        <a:rPr lang="de-DE" sz="1600" b="1" dirty="0"/>
                        <a:t> Dover</a:t>
                      </a:r>
                    </a:p>
                    <a:p>
                      <a:endParaRPr lang="de-DE" sz="1600" dirty="0"/>
                    </a:p>
                    <a:p>
                      <a:endParaRPr lang="de-DE" sz="1600" dirty="0"/>
                    </a:p>
                    <a:p>
                      <a:endParaRPr lang="de-DE" sz="1600" dirty="0"/>
                    </a:p>
                  </a:txBody>
                  <a:tcPr/>
                </a:tc>
                <a:tc>
                  <a:txBody>
                    <a:bodyPr/>
                    <a:lstStyle/>
                    <a:p>
                      <a:r>
                        <a:rPr lang="de-DE" sz="1600" b="1" dirty="0"/>
                        <a:t>Tagesausflug nach London</a:t>
                      </a:r>
                    </a:p>
                    <a:p>
                      <a:endParaRPr lang="de-DE" sz="1600" dirty="0"/>
                    </a:p>
                    <a:p>
                      <a:endParaRPr lang="de-DE" sz="1050" b="0" dirty="0"/>
                    </a:p>
                  </a:txBody>
                  <a:tcPr/>
                </a:tc>
                <a:tc>
                  <a:txBody>
                    <a:bodyPr/>
                    <a:lstStyle/>
                    <a:p>
                      <a:r>
                        <a:rPr lang="de-DE" sz="1600" b="1" dirty="0"/>
                        <a:t>Tagesausflug nach London</a:t>
                      </a:r>
                    </a:p>
                    <a:p>
                      <a:endParaRPr lang="de-DE"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dirty="0"/>
                        <a:t>Stadtführung Canterbury (inklusive)</a:t>
                      </a:r>
                    </a:p>
                    <a:p>
                      <a:endParaRPr lang="de-DE" sz="1600" b="1" dirty="0"/>
                    </a:p>
                    <a:p>
                      <a:r>
                        <a:rPr lang="de-DE" sz="1600" b="1" dirty="0"/>
                        <a:t>Zeit zur freien Verfügung in Canterbury</a:t>
                      </a:r>
                    </a:p>
                    <a:p>
                      <a:endParaRPr lang="de-DE" sz="1600" b="1" dirty="0"/>
                    </a:p>
                    <a:p>
                      <a:r>
                        <a:rPr lang="de-DE" sz="1600" b="1" dirty="0"/>
                        <a:t>Abreise am Nachmittag</a:t>
                      </a:r>
                    </a:p>
                  </a:txBody>
                  <a:tcPr/>
                </a:tc>
                <a:tc>
                  <a:txBody>
                    <a:bodyPr/>
                    <a:lstStyle/>
                    <a:p>
                      <a:r>
                        <a:rPr lang="de-DE" sz="1600" b="1" dirty="0"/>
                        <a:t>Ankunft am Morgen in Erlensee</a:t>
                      </a:r>
                    </a:p>
                  </a:txBody>
                  <a:tcPr/>
                </a:tc>
                <a:extLst>
                  <a:ext uri="{0D108BD9-81ED-4DB2-BD59-A6C34878D82A}">
                    <a16:rowId xmlns:a16="http://schemas.microsoft.com/office/drawing/2014/main" val="694507946"/>
                  </a:ext>
                </a:extLst>
              </a:tr>
            </a:tbl>
          </a:graphicData>
        </a:graphic>
      </p:graphicFrame>
    </p:spTree>
    <p:extLst>
      <p:ext uri="{BB962C8B-B14F-4D97-AF65-F5344CB8AC3E}">
        <p14:creationId xmlns:p14="http://schemas.microsoft.com/office/powerpoint/2010/main" val="37090938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Design14zu3">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14zu3" id="{4553BE23-97F6-4C0C-B3A6-9B4D56CB2FBD}" vid="{5C982327-B5AD-4594-9EA4-534E46C941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C01AA821F9C5D499D6B83C8D9FD257A" ma:contentTypeVersion="5" ma:contentTypeDescription="Ein neues Dokument erstellen." ma:contentTypeScope="" ma:versionID="c819e967cd5b263c0d6bd48943de3d7e">
  <xsd:schema xmlns:xsd="http://www.w3.org/2001/XMLSchema" xmlns:xs="http://www.w3.org/2001/XMLSchema" xmlns:p="http://schemas.microsoft.com/office/2006/metadata/properties" xmlns:ns2="82be86db-ca88-493c-b8d7-021360767dd8" xmlns:ns3="2a37ffbf-cf92-492e-b28c-70bb9c35a1ed" targetNamespace="http://schemas.microsoft.com/office/2006/metadata/properties" ma:root="true" ma:fieldsID="d1d29e39422b0d03750dd507a055cef3" ns2:_="" ns3:_="">
    <xsd:import namespace="82be86db-ca88-493c-b8d7-021360767dd8"/>
    <xsd:import namespace="2a37ffbf-cf92-492e-b28c-70bb9c35a1ed"/>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be86db-ca88-493c-b8d7-021360767dd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37ffbf-cf92-492e-b28c-70bb9c35a1ed" elementFormDefault="qualified">
    <xsd:import namespace="http://schemas.microsoft.com/office/2006/documentManagement/types"/>
    <xsd:import namespace="http://schemas.microsoft.com/office/infopath/2007/PartnerControls"/>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66A122-0801-47E5-903C-8B654AA25421}">
  <ds:schemaRefs>
    <ds:schemaRef ds:uri="http://schemas.microsoft.com/office/2006/metadata/contentType"/>
    <ds:schemaRef ds:uri="http://schemas.microsoft.com/office/2006/metadata/properties/metaAttributes"/>
    <ds:schemaRef ds:uri="http://www.w3.org/2000/xmlns/"/>
    <ds:schemaRef ds:uri="http://www.w3.org/2001/XMLSchema"/>
    <ds:schemaRef ds:uri="82be86db-ca88-493c-b8d7-021360767dd8"/>
    <ds:schemaRef ds:uri="2a37ffbf-cf92-492e-b28c-70bb9c35a1ed"/>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C0E8E9-48B2-4A19-A2ED-2A44AA58F4A0}">
  <ds:schemaRefs>
    <ds:schemaRef ds:uri="http://schemas.microsoft.com/sharepoint/v3/contenttype/forms"/>
  </ds:schemaRefs>
</ds:datastoreItem>
</file>

<file path=customXml/itemProps3.xml><?xml version="1.0" encoding="utf-8"?>
<ds:datastoreItem xmlns:ds="http://schemas.openxmlformats.org/officeDocument/2006/customXml" ds:itemID="{EC2C74DC-F910-43C8-A127-6FB6F05B9065}">
  <ds:schemaRefs>
    <ds:schemaRef ds:uri="http://schemas.microsoft.com/office/2006/metadata/properties"/>
    <ds:schemaRef ds:uri="http://www.w3.org/2000/xmln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Default Theme</Template>
  <TotalTime>0</TotalTime>
  <Words>705</Words>
  <Application>Microsoft Office PowerPoint</Application>
  <PresentationFormat>Bildschirmpräsentation (4:3)</PresentationFormat>
  <Paragraphs>144</Paragraphs>
  <Slides>19</Slides>
  <Notes>18</Notes>
  <HiddenSlides>0</HiddenSlides>
  <MMClips>0</MMClips>
  <ScaleCrop>false</ScaleCrop>
  <HeadingPairs>
    <vt:vector size="4" baseType="variant">
      <vt:variant>
        <vt:lpstr>Design</vt:lpstr>
      </vt:variant>
      <vt:variant>
        <vt:i4>1</vt:i4>
      </vt:variant>
      <vt:variant>
        <vt:lpstr>Folientitel</vt:lpstr>
      </vt:variant>
      <vt:variant>
        <vt:i4>19</vt:i4>
      </vt:variant>
    </vt:vector>
  </HeadingPairs>
  <TitlesOfParts>
    <vt:vector size="20" baseType="lpstr">
      <vt:lpstr>Design14zu3</vt:lpstr>
      <vt:lpstr>PowerPoint-Präsentation</vt:lpstr>
      <vt:lpstr>PowerPoint-Präsentation</vt:lpstr>
      <vt:lpstr>Darum geht es heute:</vt:lpstr>
      <vt:lpstr>1) Ablauf der Fahrt</vt:lpstr>
      <vt:lpstr>1) Ablauf der Fahrt</vt:lpstr>
      <vt:lpstr>Unsere Reiseziele: Birchington</vt:lpstr>
      <vt:lpstr>Unsere Reiseziele: Canterbury</vt:lpstr>
      <vt:lpstr>Unsere Reiseziele: London</vt:lpstr>
      <vt:lpstr>2) Geplantes Programm</vt:lpstr>
      <vt:lpstr>3) Aufsichtspflicht und Aktivitäten  in Kleingruppen</vt:lpstr>
      <vt:lpstr>4) Verhaltensregeln auf der Fahrt</vt:lpstr>
      <vt:lpstr>5) Reisedokumente und ggf. Visa</vt:lpstr>
      <vt:lpstr>6) Ablauf der Anmeldungsphase</vt:lpstr>
      <vt:lpstr>6) Ablauf der Anmeldungsphase</vt:lpstr>
      <vt:lpstr>6) Ablauf der Bewerbungsphase</vt:lpstr>
      <vt:lpstr>7) Impressionen aus der letzten Fahrt</vt:lpstr>
      <vt:lpstr>7) Impressionen aus der letzten Fahrt</vt:lpstr>
      <vt:lpstr>7) Impressionen aus der letzten Fahrt</vt:lpstr>
      <vt:lpstr>8) Fragen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Sandra</dc:creator>
  <cp:lastModifiedBy>Kyra Kirberg</cp:lastModifiedBy>
  <cp:revision>65</cp:revision>
  <cp:lastPrinted>2022-06-20T18:22:16Z</cp:lastPrinted>
  <dcterms:created xsi:type="dcterms:W3CDTF">2016-02-07T11:36:04Z</dcterms:created>
  <dcterms:modified xsi:type="dcterms:W3CDTF">2025-05-12T08:09:00Z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0x0101006C01AA821F9C5D499D6B83C8D9FD257A</vt:lpwstr>
  </property>
</Properties>
</file>